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263" r:id="rId5"/>
    <p:sldId id="264" r:id="rId6"/>
    <p:sldId id="259" r:id="rId7"/>
    <p:sldId id="265" r:id="rId8"/>
    <p:sldId id="310" r:id="rId9"/>
    <p:sldId id="289" r:id="rId10"/>
    <p:sldId id="290" r:id="rId11"/>
    <p:sldId id="26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61" r:id="rId21"/>
    <p:sldId id="299" r:id="rId22"/>
    <p:sldId id="300" r:id="rId23"/>
    <p:sldId id="283" r:id="rId24"/>
    <p:sldId id="262" r:id="rId25"/>
    <p:sldId id="284" r:id="rId26"/>
    <p:sldId id="285" r:id="rId27"/>
    <p:sldId id="302" r:id="rId28"/>
    <p:sldId id="304" r:id="rId29"/>
    <p:sldId id="303" r:id="rId30"/>
    <p:sldId id="306" r:id="rId31"/>
    <p:sldId id="307" r:id="rId32"/>
    <p:sldId id="308" r:id="rId33"/>
    <p:sldId id="278" r:id="rId34"/>
    <p:sldId id="277" r:id="rId35"/>
    <p:sldId id="276" r:id="rId36"/>
    <p:sldId id="275" r:id="rId37"/>
    <p:sldId id="274" r:id="rId38"/>
    <p:sldId id="273" r:id="rId39"/>
    <p:sldId id="272" r:id="rId40"/>
    <p:sldId id="271" r:id="rId41"/>
    <p:sldId id="30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488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CFC013-6CAD-5144-B629-3A897271ED6E}" v="5023" dt="2019-04-30T18:45:28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83129"/>
  </p:normalViewPr>
  <p:slideViewPr>
    <p:cSldViewPr snapToGrid="0">
      <p:cViewPr varScale="1">
        <p:scale>
          <a:sx n="125" d="100"/>
          <a:sy n="125" d="100"/>
        </p:scale>
        <p:origin x="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7T23:52:30.7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0 100 24575,'4'8'0,"3"-1"0,-3-3 0,4 3 0,-1-6 0,1 6 0,4-3 0,-3 4 0,41 15 0,-29-11 0,33 8 0,4-1 0,-19-10-3392,37 8 0,4-1 3392,-26-12 0,11 3 0,14 2 0,-12-2-417,3-5 417,0 0 0,22 1 0,1 0 0,-20-2-1047,18-1 1047,-20-1 0,22-3 0,8 0 0,-7 0 0,-22 0-655,-20 0 1,1-2 654,12-1 0,21-3 0,10-1 0,0 0 0,-8 1 0,-19 2 0,-3 1 0,0-1 0,9-1 0,21-4 0,11-2 0,0 0 0,-10 2 0,-21 3 0,-4 3 0,0-1 0,-1-1 0,18-2 0,10-1 0,-2 0 0,-9 1 0,-20 3 0,-6 1 0,-2 2 0,11-1 0,19-1 0,5 0 0,-7 1 0,-21 3 0,27 1 0,-23 1 0,18 0 0,-2-1 0,-21 1 5411,0 1-5411,-1 4 0,13 1 0,-18-1 512,-21-1-512,25 14 0,-2 3 0,-34-11 0,22 18 0,-1 1 0,-27-13 0,20 15 0,-1 0 0,-21-11 0,19 16 0,0 0 0,-13-14 0,19 21 0,1-1 0,-18-23 0,29 17 0,0-3 0,-26-22 0,39 5 0,2-2 0,-32-12-2308,57 1 1,3-1 2307,-44-5 0,15-4 0,19-4 0,-18 2 1199,-17-2-1199,24-7 0,20-6 0,-18 5 0,-12 6 0,4-1 0,24-4 0,1-1 0,-19 5-564,-26 5 1,2 1 563,16-2 0,20-1 0,7-1 0,-6 1 0,-19 3 0,-14 2 0,1 2 0,17-2 0,21-1 0,7 0 0,-7 1 0,-22 2 0,-19 3 0,1 2 0,21-2 0,23 0 0,8 0 0,-8 1 0,-23 2 0,-22 1 0,0 3 0,21 2 0,21 2 0,8 1 0,-8 1 0,-24-2 0,-23 1 0,-1 1 0,34 6 0,23 6 0,-1 0 0,-26-4 0,-2 1 0,-14-2 0,17 5 0,-1-1 0,-18-4 0,10 2 0,8 2 0,18 4 0,-18-6 0,-16-8 0,7 0 0,15 2 0,-19-4 0,-23-8 0,18-1 0,16-2 0,-16-1 0,-15-5 0,33-8 0,25-7 0,-19 2 4771,-13-1-4771,-4 1 0,22-5 0,0-1 0,-18 6 0,24-2 0,-27 8 0,22-4 0,8 0 0,-5 0 0,-19 5-907,-7 1 0,2 3 907,2 2 0,21 0 0,10 0 0,0 0 0,-11 2 0,-20 1 0,-8-1 0,0 3 0,7 3 0,21 2 0,9 0 0,0 1 0,-11 0 0,-20-2 0,-11 0 0,-1 0 0,17 4 0,20 2 0,7 1 0,-7 0 0,-23-2 0,-23-1 0,-1-1 0,28 3 0,19 1 0,-1 0 0,-21-2 0,6 2 0,4-5 0,18 0 0,-22-2 1398,-27-2-1398,30-4 0,-6 0 0,-51 2 0,23-5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A522F-149E-4CE9-BFAD-1D76B83085DB}" type="datetimeFigureOut">
              <a:rPr lang="en-US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04EC9-64D9-40A9-B571-90B9E38D25E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5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04EC9-64D9-40A9-B571-90B9E38D25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97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187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582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055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525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210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7174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kumimoji="1" lang="en-US" altLang="zh-CN"/>
                  <a:t>s over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kumimoji="1" lang="en-US" altLang="zh-CN"/>
                  <a:t> to the feature space, the resulting embedding is a sufficient statistic and any information we need for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/>
                  <a:t> can be preserved.</a:t>
                </a:r>
              </a:p>
              <a:p>
                <a:pPr lvl="1">
                  <a:lnSpc>
                    <a:spcPct val="150000"/>
                  </a:lnSpc>
                </a:pPr>
                <a:endParaRPr kumimoji="1" lang="en-US" altLang="zh-CN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/>
                  <a:t>– For a fixed likelihood, we can use that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/>
                  <a:t>– For different likelihood, we will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CN"/>
              </a:p>
              <a:p>
                <a:endParaRPr kumimoji="1" lang="zh-CN" altLang="en-US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kumimoji="1" lang="en-US" altLang="zh-CN"/>
                  <a:t>s over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𝒳</a:t>
                </a:r>
                <a:r>
                  <a:rPr kumimoji="1" lang="en-US" altLang="zh-CN"/>
                  <a:t> to the feature space, the resulting embedding is a sufficient statistic and any information we need for </a:t>
                </a:r>
                <a:r>
                  <a:rPr kumimoji="1" lang="en-US" altLang="zh-CN" i="0">
                    <a:latin typeface="Cambria Math" panose="02040503050406030204" pitchFamily="18" charset="0"/>
                  </a:rPr>
                  <a:t>𝑝(𝑥│𝑜_(1:𝑚) )</a:t>
                </a:r>
                <a:r>
                  <a:rPr kumimoji="1" lang="en-US" altLang="zh-CN"/>
                  <a:t> can be preserved.</a:t>
                </a:r>
              </a:p>
              <a:p>
                <a:pPr lvl="1">
                  <a:lnSpc>
                    <a:spcPct val="150000"/>
                  </a:lnSpc>
                </a:pPr>
                <a:endParaRPr kumimoji="1" lang="en-US" altLang="zh-CN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/>
                  <a:t>– For a fixed likelihood, we can use that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/>
                  <a:t>– For different likelihood, we will use </a:t>
                </a:r>
                <a:r>
                  <a:rPr kumimoji="1" lang="en-US" altLang="zh-CN" i="0">
                    <a:latin typeface="Cambria Math" panose="02040503050406030204" pitchFamily="18" charset="0"/>
                  </a:rPr>
                  <a:t>𝛻_𝑥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  log⁡〖𝑝(𝑜_(𝑚+1)│𝑥 )〗</a:t>
                </a:r>
                <a:endParaRPr kumimoji="1" lang="en-US" altLang="zh-CN"/>
              </a:p>
              <a:p>
                <a:endParaRPr kumimoji="1" lang="zh-CN" altLang="en-US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023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Independent of normalizing constant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1808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</a:rPr>
              <a:t>Ask hanjun for the number training sequences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745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</a:rPr>
              <a:t>Ask hanjun why it is (1, -2) and (-1, 2)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605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</a:t>
            </a:r>
            <a:r>
              <a:rPr kumimoji="1" lang="en" altLang="zh-CN" dirty="0" err="1"/>
              <a:t>undamentally</a:t>
            </a:r>
            <a:r>
              <a:rPr kumimoji="1" lang="en" altLang="zh-CN" dirty="0"/>
              <a:t>, there are two types of control loops: open loop control and closed loop (feedback) control.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04EC9-64D9-40A9-B571-90B9E38D25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72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</a:rPr>
              <a:t>Ask Hanjun for 3 videos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451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448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3590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4064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sz="1200" dirty="0"/>
              <a:t>: generate diverse prior through Bayesian nonparametric model, such as </a:t>
            </a:r>
            <a:r>
              <a:rPr kumimoji="1" lang="en-US" altLang="zh-Hans" sz="1200" dirty="0" err="1"/>
              <a:t>Dirichlet</a:t>
            </a:r>
            <a:r>
              <a:rPr kumimoji="1" lang="en-US" altLang="zh-Hans" sz="1200" dirty="0"/>
              <a:t> process mixture model.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255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04EC9-64D9-40A9-B571-90B9E38D25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3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04EC9-64D9-40A9-B571-90B9E38D25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98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04EC9-64D9-40A9-B571-90B9E38D25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6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04EC9-64D9-40A9-B571-90B9E38D25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67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74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147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535A-9111-EE4E-ABA9-A213C4B9584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10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file:////var/folders/y7/jcx4ggld2tzcd83mz4gs982h0000gn/T/com.microsoft.Powerpoint/converted_emf.em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55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8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210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1" Type="http://schemas.openxmlformats.org/officeDocument/2006/relationships/image" Target="../media/image101.png"/><Relationship Id="rId7" Type="http://schemas.openxmlformats.org/officeDocument/2006/relationships/image" Target="../media/image320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11" Type="http://schemas.openxmlformats.org/officeDocument/2006/relationships/image" Target="../media/image91.png"/><Relationship Id="rId5" Type="http://schemas.openxmlformats.org/officeDocument/2006/relationships/image" Target="../media/image300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122.png"/><Relationship Id="rId9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(null)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(null)"/><Relationship Id="rId3" Type="http://schemas.openxmlformats.org/officeDocument/2006/relationships/image" Target="../media/image128.png"/><Relationship Id="rId7" Type="http://schemas.openxmlformats.org/officeDocument/2006/relationships/image" Target="../media/image26.(null)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(null)"/><Relationship Id="rId5" Type="http://schemas.openxmlformats.org/officeDocument/2006/relationships/image" Target="../media/image24.(null)"/><Relationship Id="rId4" Type="http://schemas.openxmlformats.org/officeDocument/2006/relationships/image" Target="../media/image129.png"/><Relationship Id="rId9" Type="http://schemas.openxmlformats.org/officeDocument/2006/relationships/image" Target="../media/image28.(null)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3" Type="http://schemas.openxmlformats.org/officeDocument/2006/relationships/image" Target="../media/image84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29.(null)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0.png"/><Relationship Id="rId11" Type="http://schemas.openxmlformats.org/officeDocument/2006/relationships/image" Target="../media/image900.png"/><Relationship Id="rId5" Type="http://schemas.openxmlformats.org/officeDocument/2006/relationships/image" Target="../media/image850.png"/><Relationship Id="rId15" Type="http://schemas.openxmlformats.org/officeDocument/2006/relationships/image" Target="../media/image128.(null)"/><Relationship Id="rId10" Type="http://schemas.openxmlformats.org/officeDocument/2006/relationships/image" Target="../media/image139.png"/><Relationship Id="rId4" Type="http://schemas.openxmlformats.org/officeDocument/2006/relationships/image" Target="../media/image1010.png"/><Relationship Id="rId9" Type="http://schemas.openxmlformats.org/officeDocument/2006/relationships/image" Target="../media/image138.png"/><Relationship Id="rId14" Type="http://schemas.openxmlformats.org/officeDocument/2006/relationships/image" Target="../media/image9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tiff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7" Type="http://schemas.openxmlformats.org/officeDocument/2006/relationships/image" Target="../media/image131.(null)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cs typeface="Calibri Light"/>
              </a:rPr>
              <a:t>Ordinary Differential Equations and Machine Learning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636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Xinshi Chen</a:t>
            </a:r>
          </a:p>
          <a:p>
            <a:r>
              <a:rPr lang="en-US" dirty="0">
                <a:cs typeface="Calibri"/>
              </a:rPr>
              <a:t>ML PhD Qualifying Exam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78494F-9FA5-9D47-A929-59B447A8ECF3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 descr="A screenshot of a video game&#10;&#10;Description generated with very high confidence">
            <a:extLst>
              <a:ext uri="{FF2B5EF4-FFF2-40B4-BE49-F238E27FC236}">
                <a16:creationId xmlns:a16="http://schemas.microsoft.com/office/drawing/2014/main" id="{D49799C5-DC38-4545-A088-D82A1352B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8" t="11847" r="46191" b="684"/>
          <a:stretch/>
        </p:blipFill>
        <p:spPr>
          <a:xfrm>
            <a:off x="774577" y="3209089"/>
            <a:ext cx="2810622" cy="26990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D6726D-CDD4-4349-8533-928D2B7D68FD}"/>
              </a:ext>
            </a:extLst>
          </p:cNvPr>
          <p:cNvSpPr txBox="1"/>
          <p:nvPr/>
        </p:nvSpPr>
        <p:spPr>
          <a:xfrm>
            <a:off x="1038759" y="6200916"/>
            <a:ext cx="36724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good enough for </a:t>
            </a:r>
            <a:r>
              <a:rPr lang="en-US" dirty="0">
                <a:solidFill>
                  <a:srgbClr val="FF0000"/>
                </a:solidFill>
              </a:rPr>
              <a:t>deterministic </a:t>
            </a:r>
            <a:r>
              <a:rPr lang="en-US" dirty="0">
                <a:solidFill>
                  <a:srgbClr val="000000"/>
                </a:solidFill>
              </a:rPr>
              <a:t>optimal</a:t>
            </a:r>
            <a:r>
              <a:rPr lang="en-US" dirty="0"/>
              <a:t> control problems</a:t>
            </a:r>
            <a:endParaRPr lang="en-US" dirty="0">
              <a:cs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0E7D16-43EE-4D21-8B41-749A120D512A}"/>
              </a:ext>
            </a:extLst>
          </p:cNvPr>
          <p:cNvSpPr/>
          <p:nvPr/>
        </p:nvSpPr>
        <p:spPr>
          <a:xfrm>
            <a:off x="2207335" y="5524847"/>
            <a:ext cx="906970" cy="26353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038352-D083-40B8-95FB-E9C9A30BF1C2}"/>
              </a:ext>
            </a:extLst>
          </p:cNvPr>
          <p:cNvCxnSpPr/>
          <p:nvPr/>
        </p:nvCxnSpPr>
        <p:spPr>
          <a:xfrm flipH="1" flipV="1">
            <a:off x="2878013" y="5893560"/>
            <a:ext cx="154258" cy="386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9D4AD00D-7EB7-7E42-B7AA-82A78B36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43" y="118328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Continuous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C922141-662A-1B4E-BD33-AAF8DDF9E804}"/>
                  </a:ext>
                </a:extLst>
              </p:cNvPr>
              <p:cNvSpPr/>
              <p:nvPr/>
            </p:nvSpPr>
            <p:spPr>
              <a:xfrm>
                <a:off x="1557886" y="2229295"/>
                <a:ext cx="17069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𝑾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𝑾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C922141-662A-1B4E-BD33-AAF8DDF9E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86" y="2229295"/>
                <a:ext cx="1706942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87250B6B-F631-0D4D-BEA8-C20755325F75}"/>
              </a:ext>
            </a:extLst>
          </p:cNvPr>
          <p:cNvSpPr/>
          <p:nvPr/>
        </p:nvSpPr>
        <p:spPr>
          <a:xfrm>
            <a:off x="1172941" y="2582701"/>
            <a:ext cx="2476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cs typeface="Calibri"/>
              </a:rPr>
              <a:t>open-loop control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1D45E6B-3AC4-E143-AB45-C643B289BB3A}"/>
                  </a:ext>
                </a:extLst>
              </p:cNvPr>
              <p:cNvSpPr txBox="1"/>
              <p:nvPr/>
            </p:nvSpPr>
            <p:spPr>
              <a:xfrm>
                <a:off x="5569912" y="2345403"/>
                <a:ext cx="7371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1. How to solve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  <a:p>
                <a:r>
                  <a:rPr kumimoji="1" lang="en-US" altLang="zh-CN" sz="2400" b="1" dirty="0"/>
                  <a:t>2. Benefit of continuous model?</a:t>
                </a:r>
              </a:p>
              <a:p>
                <a:r>
                  <a:rPr kumimoji="1" lang="en-US" altLang="zh-CN" sz="2400" b="1" dirty="0"/>
                  <a:t>     Why not traditional NN?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1D45E6B-3AC4-E143-AB45-C643B289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912" y="2345403"/>
                <a:ext cx="7371510" cy="1200329"/>
              </a:xfrm>
              <a:prstGeom prst="rect">
                <a:avLst/>
              </a:prstGeom>
              <a:blipFill>
                <a:blip r:embed="rId5"/>
                <a:stretch>
                  <a:fillRect l="-1205" t="-3158" b="-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950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318" y="1714479"/>
                <a:ext cx="11413203" cy="31145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b="1" dirty="0">
                    <a:solidFill>
                      <a:schemeClr val="tx1"/>
                    </a:solidFill>
                    <a:cs typeface="Calibri"/>
                  </a:rPr>
                  <a:t>Pontryagin's Maximum Principle (PMP)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The optimal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must satisfy: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Forward ODE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Backward ODE  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),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</m:oMath>
                </a14:m>
                <a:r>
                  <a:rPr lang="en-US" sz="2200" i="1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𝛻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Optimality condition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func>
                      <m:func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∈</m:t>
                            </m:r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𝒲</m:t>
                            </m:r>
                          </m:lim>
                        </m:limLow>
                      </m:fName>
                      <m:e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∀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318" y="1714479"/>
                <a:ext cx="11413203" cy="31145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F42D4CC-A5A7-094C-BBC9-EDA96C60BE41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/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dirty="0"/>
                  <a:t>How to solve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  <a:blipFill>
                <a:blip r:embed="rId3"/>
                <a:stretch>
                  <a:fillRect l="-2564" t="-11111" r="-6960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9CC238D9-EE1E-5543-A3C1-87119CCEEE54}"/>
              </a:ext>
            </a:extLst>
          </p:cNvPr>
          <p:cNvSpPr/>
          <p:nvPr/>
        </p:nvSpPr>
        <p:spPr>
          <a:xfrm>
            <a:off x="93592" y="6359913"/>
            <a:ext cx="11576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Lev </a:t>
            </a:r>
            <a:r>
              <a:rPr lang="en-US" altLang="zh-CN" dirty="0" err="1">
                <a:latin typeface="+mj-lt"/>
              </a:rPr>
              <a:t>Semenovich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Pontryagin</a:t>
            </a:r>
            <a:r>
              <a:rPr lang="en-US" altLang="zh-CN" dirty="0">
                <a:latin typeface="+mj-lt"/>
              </a:rPr>
              <a:t> et al. The mathematical theory of optimal processes. 1962</a:t>
            </a:r>
            <a:endParaRPr lang="en-US" altLang="zh-CN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29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318" y="1714478"/>
                <a:ext cx="11398639" cy="44179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b="1" dirty="0">
                    <a:solidFill>
                      <a:schemeClr val="tx1"/>
                    </a:solidFill>
                    <a:cs typeface="Calibri"/>
                  </a:rPr>
                  <a:t>Pontryagin's Maximum Principle (PMP)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The optimal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must satisfy: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Forward ODE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Backward ODE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  <m:r>
                              <a:rPr lang="en-US" altLang="zh-CN" sz="2200" b="0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r>
                              <a:rPr lang="en-US" altLang="zh-CN" sz="2200" b="0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),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</m:oMath>
                </a14:m>
                <a:r>
                  <a:rPr lang="en-US" sz="2200" i="1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𝛻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Optimality condition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func>
                      <m:func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∈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𝒲</m:t>
                            </m:r>
                          </m:lim>
                        </m:limLow>
                      </m:fName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∀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318" y="1714478"/>
                <a:ext cx="11398639" cy="441796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F42D4CC-A5A7-094C-BBC9-EDA96C60BE41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/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dirty="0"/>
                  <a:t>How to solve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  <a:blipFill>
                <a:blip r:embed="rId3"/>
                <a:stretch>
                  <a:fillRect l="-2564" t="-11111" r="-6960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212661A-2959-394F-BD20-E920D1FD08DD}"/>
                  </a:ext>
                </a:extLst>
              </p:cNvPr>
              <p:cNvSpPr txBox="1"/>
              <p:nvPr/>
            </p:nvSpPr>
            <p:spPr>
              <a:xfrm>
                <a:off x="4556387" y="4293702"/>
                <a:ext cx="4249682" cy="709556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 w="158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sz="2200" b="1" dirty="0">
                    <a:solidFill>
                      <a:srgbClr val="48864C"/>
                    </a:solidFill>
                  </a:rPr>
                  <a:t>Adjoint process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𝑷</m:t>
                    </m:r>
                    <m:d>
                      <m:dPr>
                        <m:ctrlPr>
                          <a:rPr lang="en-US" altLang="zh-CN" sz="2200" b="1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f>
                      <m:fPr>
                        <m:ctrlP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𝝏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𝑳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𝑻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))</m:t>
                        </m:r>
                      </m:num>
                      <m:den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den>
                    </m:f>
                  </m:oMath>
                </a14:m>
                <a:endParaRPr kumimoji="1" lang="zh-CN" altLang="en-US" sz="2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212661A-2959-394F-BD20-E920D1FD0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387" y="4293702"/>
                <a:ext cx="4249682" cy="709556"/>
              </a:xfrm>
              <a:prstGeom prst="roundRect">
                <a:avLst/>
              </a:prstGeom>
              <a:blipFill>
                <a:blip r:embed="rId4"/>
                <a:stretch>
                  <a:fillRect l="-893"/>
                </a:stretch>
              </a:blipFill>
              <a:ln w="158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97B8BC22-B823-1649-BE26-5547AB023B25}"/>
              </a:ext>
            </a:extLst>
          </p:cNvPr>
          <p:cNvCxnSpPr>
            <a:endCxn id="2" idx="1"/>
          </p:cNvCxnSpPr>
          <p:nvPr/>
        </p:nvCxnSpPr>
        <p:spPr>
          <a:xfrm>
            <a:off x="3836504" y="4012912"/>
            <a:ext cx="719883" cy="635568"/>
          </a:xfrm>
          <a:prstGeom prst="bentConnector3">
            <a:avLst>
              <a:gd name="adj1" fmla="val 29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2982C69-800E-854D-A3B0-B2A1B02E8171}"/>
              </a:ext>
            </a:extLst>
          </p:cNvPr>
          <p:cNvSpPr/>
          <p:nvPr/>
        </p:nvSpPr>
        <p:spPr>
          <a:xfrm>
            <a:off x="93592" y="6359913"/>
            <a:ext cx="11576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Lev </a:t>
            </a:r>
            <a:r>
              <a:rPr lang="en-US" altLang="zh-CN" dirty="0" err="1">
                <a:latin typeface="+mj-lt"/>
              </a:rPr>
              <a:t>Semenovich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Pontryagin</a:t>
            </a:r>
            <a:r>
              <a:rPr lang="en-US" altLang="zh-CN" dirty="0">
                <a:latin typeface="+mj-lt"/>
              </a:rPr>
              <a:t> et al. The mathematical theory of optimal processes. 1962</a:t>
            </a:r>
            <a:endParaRPr lang="en-US" altLang="zh-CN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283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318" y="1714478"/>
                <a:ext cx="11398639" cy="302648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b="1" dirty="0">
                    <a:solidFill>
                      <a:schemeClr val="tx1"/>
                    </a:solidFill>
                    <a:cs typeface="Calibri"/>
                  </a:rPr>
                  <a:t>Pontryagin's Maximum Principle (PMP)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The optimal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must satisfy: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Forward ODE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Backward ODE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),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</m:oMath>
                </a14:m>
                <a:r>
                  <a:rPr lang="en-US" sz="2200" i="1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𝛻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Optimality condition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func>
                      <m:func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∈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𝒲</m:t>
                            </m:r>
                          </m:lim>
                        </m:limLow>
                      </m:fName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∀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318" y="1714478"/>
                <a:ext cx="11398639" cy="3026487"/>
              </a:xfrm>
              <a:prstGeom prst="roundRect">
                <a:avLst/>
              </a:prstGeom>
              <a:blipFill>
                <a:blip r:embed="rId2"/>
                <a:stretch>
                  <a:fillRect b="-1250"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F42D4CC-A5A7-094C-BBC9-EDA96C60BE41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/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dirty="0"/>
                  <a:t>How to solve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  <a:blipFill>
                <a:blip r:embed="rId3"/>
                <a:stretch>
                  <a:fillRect l="-2564" t="-11111" r="-6960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9DF68F-7960-FD47-B80D-65420467711B}"/>
              </a:ext>
            </a:extLst>
          </p:cNvPr>
          <p:cNvGrpSpPr/>
          <p:nvPr/>
        </p:nvGrpSpPr>
        <p:grpSpPr>
          <a:xfrm>
            <a:off x="4144618" y="4531295"/>
            <a:ext cx="6548661" cy="1039112"/>
            <a:chOff x="1868558" y="4780721"/>
            <a:chExt cx="6548661" cy="1039112"/>
          </a:xfrm>
        </p:grpSpPr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F238DEE8-0E9A-814E-AECB-08D8354BFFCB}"/>
                </a:ext>
              </a:extLst>
            </p:cNvPr>
            <p:cNvSpPr txBox="1"/>
            <p:nvPr/>
          </p:nvSpPr>
          <p:spPr>
            <a:xfrm>
              <a:off x="1868558" y="5324332"/>
              <a:ext cx="177058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538135"/>
                  </a:solidFill>
                  <a:cs typeface="Calibri"/>
                </a:rPr>
                <a:t>Hamiltonian</a:t>
              </a: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4F2726CB-58EF-5A47-B620-CCEF6C3D6196}"/>
                </a:ext>
              </a:extLst>
            </p:cNvPr>
            <p:cNvCxnSpPr>
              <a:cxnSpLocks/>
            </p:cNvCxnSpPr>
            <p:nvPr/>
          </p:nvCxnSpPr>
          <p:spPr>
            <a:xfrm>
              <a:off x="4104861" y="4780721"/>
              <a:ext cx="0" cy="465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87A7EA5F-28D6-4A47-A88D-8C823ADF0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24" t="70850" r="18995" b="488"/>
            <a:stretch/>
          </p:blipFill>
          <p:spPr>
            <a:xfrm>
              <a:off x="3259129" y="5278729"/>
              <a:ext cx="4962234" cy="491315"/>
            </a:xfrm>
            <a:prstGeom prst="rect">
              <a:avLst/>
            </a:prstGeom>
          </p:spPr>
        </p:pic>
        <p:sp>
          <p:nvSpPr>
            <p:cNvPr id="12" name="Rectangle: Rounded Corners 17">
              <a:extLst>
                <a:ext uri="{FF2B5EF4-FFF2-40B4-BE49-F238E27FC236}">
                  <a16:creationId xmlns:a16="http://schemas.microsoft.com/office/drawing/2014/main" id="{3C08E3CC-8BA0-D145-91E3-94B6230951AD}"/>
                </a:ext>
              </a:extLst>
            </p:cNvPr>
            <p:cNvSpPr/>
            <p:nvPr/>
          </p:nvSpPr>
          <p:spPr>
            <a:xfrm>
              <a:off x="3443285" y="5260978"/>
              <a:ext cx="4973934" cy="558855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255F7D9-7951-3341-B06E-ED725D550339}"/>
              </a:ext>
            </a:extLst>
          </p:cNvPr>
          <p:cNvSpPr/>
          <p:nvPr/>
        </p:nvSpPr>
        <p:spPr>
          <a:xfrm>
            <a:off x="93592" y="6359913"/>
            <a:ext cx="11576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Lev </a:t>
            </a:r>
            <a:r>
              <a:rPr lang="en-US" altLang="zh-CN" dirty="0" err="1">
                <a:latin typeface="+mj-lt"/>
              </a:rPr>
              <a:t>Semenovich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Pontryagin</a:t>
            </a:r>
            <a:r>
              <a:rPr lang="en-US" altLang="zh-CN" dirty="0">
                <a:latin typeface="+mj-lt"/>
              </a:rPr>
              <a:t> et al. The mathematical theory of optimal processes. 1962</a:t>
            </a:r>
            <a:endParaRPr lang="en-US" altLang="zh-CN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755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42D4CC-A5A7-094C-BBC9-EDA96C60BE41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/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dirty="0"/>
                  <a:t>How to solve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  <a:blipFill>
                <a:blip r:embed="rId2"/>
                <a:stretch>
                  <a:fillRect l="-2564" t="-11111" r="-6960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FEE727DE-B00A-CB4D-8D7D-2811315091AF}"/>
              </a:ext>
            </a:extLst>
          </p:cNvPr>
          <p:cNvGrpSpPr/>
          <p:nvPr/>
        </p:nvGrpSpPr>
        <p:grpSpPr>
          <a:xfrm>
            <a:off x="3210342" y="4492487"/>
            <a:ext cx="7383712" cy="1309227"/>
            <a:chOff x="3101011" y="4257408"/>
            <a:chExt cx="7383712" cy="130922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C9DF68F-7960-FD47-B80D-65420467711B}"/>
                </a:ext>
              </a:extLst>
            </p:cNvPr>
            <p:cNvGrpSpPr/>
            <p:nvPr/>
          </p:nvGrpSpPr>
          <p:grpSpPr>
            <a:xfrm>
              <a:off x="3101011" y="4257408"/>
              <a:ext cx="7383712" cy="1309227"/>
              <a:chOff x="2792898" y="4432007"/>
              <a:chExt cx="7383712" cy="1309227"/>
            </a:xfrm>
          </p:grpSpPr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F238DEE8-0E9A-814E-AECB-08D8354BFFCB}"/>
                  </a:ext>
                </a:extLst>
              </p:cNvPr>
              <p:cNvSpPr txBox="1"/>
              <p:nvPr/>
            </p:nvSpPr>
            <p:spPr>
              <a:xfrm>
                <a:off x="2792898" y="5246681"/>
                <a:ext cx="2635286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 dirty="0">
                    <a:solidFill>
                      <a:srgbClr val="538135"/>
                    </a:solidFill>
                    <a:cs typeface="Calibri"/>
                  </a:rPr>
                  <a:t>Discrete Hamiltonian</a:t>
                </a:r>
              </a:p>
            </p:txBody>
          </p: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4F2726CB-58EF-5A47-B620-CCEF6C3D6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296" y="4432007"/>
                <a:ext cx="0" cy="7165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: Rounded Corners 17">
                <a:extLst>
                  <a:ext uri="{FF2B5EF4-FFF2-40B4-BE49-F238E27FC236}">
                    <a16:creationId xmlns:a16="http://schemas.microsoft.com/office/drawing/2014/main" id="{3C08E3CC-8BA0-D145-91E3-94B6230951AD}"/>
                  </a:ext>
                </a:extLst>
              </p:cNvPr>
              <p:cNvSpPr/>
              <p:nvPr/>
            </p:nvSpPr>
            <p:spPr>
              <a:xfrm>
                <a:off x="5202676" y="5182379"/>
                <a:ext cx="4973934" cy="558855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2B40FB9-E629-AD43-89DC-A0939E72E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9346" y="5100034"/>
              <a:ext cx="4676819" cy="376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81FB5E3-300C-C54B-8014-62C0A87A4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069" y="1772605"/>
                <a:ext cx="11767931" cy="302063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200" b="1" dirty="0">
                    <a:solidFill>
                      <a:schemeClr val="tx1"/>
                    </a:solidFill>
                    <a:cs typeface="Calibri"/>
                  </a:rPr>
                  <a:t>Discrete PMP</a:t>
                </a: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The optimal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must satisfy: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Forward update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+1</m:t>
                        </m:r>
                      </m:sub>
                      <m: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𝑔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Backward </a:t>
                </a: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update</a:t>
                </a: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∇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i="1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𝛻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  <m: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Optimality condition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unc>
                      <m:func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∈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𝒲</m:t>
                            </m:r>
                          </m:lim>
                        </m:limLow>
                      </m:fName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,       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∀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=0,…,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𝑇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−1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81FB5E3-300C-C54B-8014-62C0A87A4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69" y="1772605"/>
                <a:ext cx="11767931" cy="302063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15">
            <a:extLst>
              <a:ext uri="{FF2B5EF4-FFF2-40B4-BE49-F238E27FC236}">
                <a16:creationId xmlns:a16="http://schemas.microsoft.com/office/drawing/2014/main" id="{3D2DF260-DC0B-AA4A-AA34-96999DFACBB0}"/>
              </a:ext>
            </a:extLst>
          </p:cNvPr>
          <p:cNvSpPr/>
          <p:nvPr/>
        </p:nvSpPr>
        <p:spPr>
          <a:xfrm>
            <a:off x="1371287" y="3866322"/>
            <a:ext cx="8249791" cy="725556"/>
          </a:xfrm>
          <a:custGeom>
            <a:avLst/>
            <a:gdLst>
              <a:gd name="connsiteX0" fmla="*/ 944530 w 8249791"/>
              <a:gd name="connsiteY0" fmla="*/ 49695 h 725556"/>
              <a:gd name="connsiteX1" fmla="*/ 656296 w 8249791"/>
              <a:gd name="connsiteY1" fmla="*/ 69574 h 725556"/>
              <a:gd name="connsiteX2" fmla="*/ 586722 w 8249791"/>
              <a:gd name="connsiteY2" fmla="*/ 79513 h 725556"/>
              <a:gd name="connsiteX3" fmla="*/ 477391 w 8249791"/>
              <a:gd name="connsiteY3" fmla="*/ 89452 h 725556"/>
              <a:gd name="connsiteX4" fmla="*/ 427696 w 8249791"/>
              <a:gd name="connsiteY4" fmla="*/ 99391 h 725556"/>
              <a:gd name="connsiteX5" fmla="*/ 308426 w 8249791"/>
              <a:gd name="connsiteY5" fmla="*/ 129208 h 725556"/>
              <a:gd name="connsiteX6" fmla="*/ 228913 w 8249791"/>
              <a:gd name="connsiteY6" fmla="*/ 149087 h 725556"/>
              <a:gd name="connsiteX7" fmla="*/ 139461 w 8249791"/>
              <a:gd name="connsiteY7" fmla="*/ 168965 h 725556"/>
              <a:gd name="connsiteX8" fmla="*/ 79826 w 8249791"/>
              <a:gd name="connsiteY8" fmla="*/ 188843 h 725556"/>
              <a:gd name="connsiteX9" fmla="*/ 30130 w 8249791"/>
              <a:gd name="connsiteY9" fmla="*/ 248478 h 725556"/>
              <a:gd name="connsiteX10" fmla="*/ 10252 w 8249791"/>
              <a:gd name="connsiteY10" fmla="*/ 308113 h 725556"/>
              <a:gd name="connsiteX11" fmla="*/ 10252 w 8249791"/>
              <a:gd name="connsiteY11" fmla="*/ 457200 h 725556"/>
              <a:gd name="connsiteX12" fmla="*/ 30130 w 8249791"/>
              <a:gd name="connsiteY12" fmla="*/ 516835 h 725556"/>
              <a:gd name="connsiteX13" fmla="*/ 50009 w 8249791"/>
              <a:gd name="connsiteY13" fmla="*/ 536713 h 725556"/>
              <a:gd name="connsiteX14" fmla="*/ 89765 w 8249791"/>
              <a:gd name="connsiteY14" fmla="*/ 576469 h 725556"/>
              <a:gd name="connsiteX15" fmla="*/ 159339 w 8249791"/>
              <a:gd name="connsiteY15" fmla="*/ 636104 h 725556"/>
              <a:gd name="connsiteX16" fmla="*/ 218974 w 8249791"/>
              <a:gd name="connsiteY16" fmla="*/ 655982 h 725556"/>
              <a:gd name="connsiteX17" fmla="*/ 298487 w 8249791"/>
              <a:gd name="connsiteY17" fmla="*/ 675861 h 725556"/>
              <a:gd name="connsiteX18" fmla="*/ 497270 w 8249791"/>
              <a:gd name="connsiteY18" fmla="*/ 665921 h 725556"/>
              <a:gd name="connsiteX19" fmla="*/ 616539 w 8249791"/>
              <a:gd name="connsiteY19" fmla="*/ 646043 h 725556"/>
              <a:gd name="connsiteX20" fmla="*/ 785504 w 8249791"/>
              <a:gd name="connsiteY20" fmla="*/ 665921 h 725556"/>
              <a:gd name="connsiteX21" fmla="*/ 934591 w 8249791"/>
              <a:gd name="connsiteY21" fmla="*/ 685800 h 725556"/>
              <a:gd name="connsiteX22" fmla="*/ 1153252 w 8249791"/>
              <a:gd name="connsiteY22" fmla="*/ 675861 h 725556"/>
              <a:gd name="connsiteX23" fmla="*/ 1332156 w 8249791"/>
              <a:gd name="connsiteY23" fmla="*/ 655982 h 725556"/>
              <a:gd name="connsiteX24" fmla="*/ 1461365 w 8249791"/>
              <a:gd name="connsiteY24" fmla="*/ 636104 h 725556"/>
              <a:gd name="connsiteX25" fmla="*/ 2455278 w 8249791"/>
              <a:gd name="connsiteY25" fmla="*/ 665921 h 725556"/>
              <a:gd name="connsiteX26" fmla="*/ 3121200 w 8249791"/>
              <a:gd name="connsiteY26" fmla="*/ 646043 h 725556"/>
              <a:gd name="connsiteX27" fmla="*/ 3190774 w 8249791"/>
              <a:gd name="connsiteY27" fmla="*/ 636104 h 725556"/>
              <a:gd name="connsiteX28" fmla="*/ 3508826 w 8249791"/>
              <a:gd name="connsiteY28" fmla="*/ 646043 h 725556"/>
              <a:gd name="connsiteX29" fmla="*/ 3608217 w 8249791"/>
              <a:gd name="connsiteY29" fmla="*/ 665921 h 725556"/>
              <a:gd name="connsiteX30" fmla="*/ 3677791 w 8249791"/>
              <a:gd name="connsiteY30" fmla="*/ 675861 h 725556"/>
              <a:gd name="connsiteX31" fmla="*/ 3717548 w 8249791"/>
              <a:gd name="connsiteY31" fmla="*/ 685800 h 725556"/>
              <a:gd name="connsiteX32" fmla="*/ 3797061 w 8249791"/>
              <a:gd name="connsiteY32" fmla="*/ 695739 h 725556"/>
              <a:gd name="connsiteX33" fmla="*/ 3936209 w 8249791"/>
              <a:gd name="connsiteY33" fmla="*/ 685800 h 725556"/>
              <a:gd name="connsiteX34" fmla="*/ 3985904 w 8249791"/>
              <a:gd name="connsiteY34" fmla="*/ 675861 h 725556"/>
              <a:gd name="connsiteX35" fmla="*/ 4194626 w 8249791"/>
              <a:gd name="connsiteY35" fmla="*/ 655982 h 725556"/>
              <a:gd name="connsiteX36" fmla="*/ 4413287 w 8249791"/>
              <a:gd name="connsiteY36" fmla="*/ 675861 h 725556"/>
              <a:gd name="connsiteX37" fmla="*/ 4542496 w 8249791"/>
              <a:gd name="connsiteY37" fmla="*/ 695739 h 725556"/>
              <a:gd name="connsiteX38" fmla="*/ 4612070 w 8249791"/>
              <a:gd name="connsiteY38" fmla="*/ 705678 h 725556"/>
              <a:gd name="connsiteX39" fmla="*/ 4661765 w 8249791"/>
              <a:gd name="connsiteY39" fmla="*/ 715617 h 725556"/>
              <a:gd name="connsiteX40" fmla="*/ 4761156 w 8249791"/>
              <a:gd name="connsiteY40" fmla="*/ 725556 h 725556"/>
              <a:gd name="connsiteX41" fmla="*/ 5019574 w 8249791"/>
              <a:gd name="connsiteY41" fmla="*/ 715617 h 725556"/>
              <a:gd name="connsiteX42" fmla="*/ 5059330 w 8249791"/>
              <a:gd name="connsiteY42" fmla="*/ 705678 h 725556"/>
              <a:gd name="connsiteX43" fmla="*/ 5158722 w 8249791"/>
              <a:gd name="connsiteY43" fmla="*/ 685800 h 725556"/>
              <a:gd name="connsiteX44" fmla="*/ 5198478 w 8249791"/>
              <a:gd name="connsiteY44" fmla="*/ 675861 h 725556"/>
              <a:gd name="connsiteX45" fmla="*/ 5258113 w 8249791"/>
              <a:gd name="connsiteY45" fmla="*/ 665921 h 725556"/>
              <a:gd name="connsiteX46" fmla="*/ 5297870 w 8249791"/>
              <a:gd name="connsiteY46" fmla="*/ 655982 h 725556"/>
              <a:gd name="connsiteX47" fmla="*/ 5417139 w 8249791"/>
              <a:gd name="connsiteY47" fmla="*/ 646043 h 725556"/>
              <a:gd name="connsiteX48" fmla="*/ 5794826 w 8249791"/>
              <a:gd name="connsiteY48" fmla="*/ 646043 h 725556"/>
              <a:gd name="connsiteX49" fmla="*/ 6003548 w 8249791"/>
              <a:gd name="connsiteY49" fmla="*/ 626165 h 725556"/>
              <a:gd name="connsiteX50" fmla="*/ 7067035 w 8249791"/>
              <a:gd name="connsiteY50" fmla="*/ 606287 h 725556"/>
              <a:gd name="connsiteX51" fmla="*/ 7295635 w 8249791"/>
              <a:gd name="connsiteY51" fmla="*/ 586408 h 725556"/>
              <a:gd name="connsiteX52" fmla="*/ 7404965 w 8249791"/>
              <a:gd name="connsiteY52" fmla="*/ 576469 h 725556"/>
              <a:gd name="connsiteX53" fmla="*/ 7554052 w 8249791"/>
              <a:gd name="connsiteY53" fmla="*/ 586408 h 725556"/>
              <a:gd name="connsiteX54" fmla="*/ 7603748 w 8249791"/>
              <a:gd name="connsiteY54" fmla="*/ 596348 h 725556"/>
              <a:gd name="connsiteX55" fmla="*/ 7673322 w 8249791"/>
              <a:gd name="connsiteY55" fmla="*/ 606287 h 725556"/>
              <a:gd name="connsiteX56" fmla="*/ 7772713 w 8249791"/>
              <a:gd name="connsiteY56" fmla="*/ 626165 h 725556"/>
              <a:gd name="connsiteX57" fmla="*/ 7951617 w 8249791"/>
              <a:gd name="connsiteY57" fmla="*/ 646043 h 725556"/>
              <a:gd name="connsiteX58" fmla="*/ 8150400 w 8249791"/>
              <a:gd name="connsiteY58" fmla="*/ 626165 h 725556"/>
              <a:gd name="connsiteX59" fmla="*/ 8180217 w 8249791"/>
              <a:gd name="connsiteY59" fmla="*/ 606287 h 725556"/>
              <a:gd name="connsiteX60" fmla="*/ 8200096 w 8249791"/>
              <a:gd name="connsiteY60" fmla="*/ 586408 h 725556"/>
              <a:gd name="connsiteX61" fmla="*/ 8219974 w 8249791"/>
              <a:gd name="connsiteY61" fmla="*/ 516835 h 725556"/>
              <a:gd name="connsiteX62" fmla="*/ 8239852 w 8249791"/>
              <a:gd name="connsiteY62" fmla="*/ 457200 h 725556"/>
              <a:gd name="connsiteX63" fmla="*/ 8249791 w 8249791"/>
              <a:gd name="connsiteY63" fmla="*/ 427382 h 725556"/>
              <a:gd name="connsiteX64" fmla="*/ 8229913 w 8249791"/>
              <a:gd name="connsiteY64" fmla="*/ 367748 h 725556"/>
              <a:gd name="connsiteX65" fmla="*/ 8219974 w 8249791"/>
              <a:gd name="connsiteY65" fmla="*/ 337930 h 725556"/>
              <a:gd name="connsiteX66" fmla="*/ 8210035 w 8249791"/>
              <a:gd name="connsiteY66" fmla="*/ 288235 h 725556"/>
              <a:gd name="connsiteX67" fmla="*/ 8190156 w 8249791"/>
              <a:gd name="connsiteY67" fmla="*/ 258417 h 725556"/>
              <a:gd name="connsiteX68" fmla="*/ 8130522 w 8249791"/>
              <a:gd name="connsiteY68" fmla="*/ 218661 h 725556"/>
              <a:gd name="connsiteX69" fmla="*/ 8100704 w 8249791"/>
              <a:gd name="connsiteY69" fmla="*/ 198782 h 725556"/>
              <a:gd name="connsiteX70" fmla="*/ 8070887 w 8249791"/>
              <a:gd name="connsiteY70" fmla="*/ 188843 h 725556"/>
              <a:gd name="connsiteX71" fmla="*/ 7971496 w 8249791"/>
              <a:gd name="connsiteY71" fmla="*/ 149087 h 725556"/>
              <a:gd name="connsiteX72" fmla="*/ 7882043 w 8249791"/>
              <a:gd name="connsiteY72" fmla="*/ 119269 h 725556"/>
              <a:gd name="connsiteX73" fmla="*/ 7852226 w 8249791"/>
              <a:gd name="connsiteY73" fmla="*/ 109330 h 725556"/>
              <a:gd name="connsiteX74" fmla="*/ 7802530 w 8249791"/>
              <a:gd name="connsiteY74" fmla="*/ 99391 h 725556"/>
              <a:gd name="connsiteX75" fmla="*/ 7772713 w 8249791"/>
              <a:gd name="connsiteY75" fmla="*/ 89452 h 725556"/>
              <a:gd name="connsiteX76" fmla="*/ 7713078 w 8249791"/>
              <a:gd name="connsiteY76" fmla="*/ 79513 h 725556"/>
              <a:gd name="connsiteX77" fmla="*/ 7683261 w 8249791"/>
              <a:gd name="connsiteY77" fmla="*/ 69574 h 725556"/>
              <a:gd name="connsiteX78" fmla="*/ 7395026 w 8249791"/>
              <a:gd name="connsiteY78" fmla="*/ 49695 h 725556"/>
              <a:gd name="connsiteX79" fmla="*/ 6709226 w 8249791"/>
              <a:gd name="connsiteY79" fmla="*/ 49695 h 725556"/>
              <a:gd name="connsiteX80" fmla="*/ 6261965 w 8249791"/>
              <a:gd name="connsiteY80" fmla="*/ 69574 h 725556"/>
              <a:gd name="connsiteX81" fmla="*/ 5427078 w 8249791"/>
              <a:gd name="connsiteY81" fmla="*/ 89452 h 725556"/>
              <a:gd name="connsiteX82" fmla="*/ 5218356 w 8249791"/>
              <a:gd name="connsiteY82" fmla="*/ 99391 h 725556"/>
              <a:gd name="connsiteX83" fmla="*/ 5079209 w 8249791"/>
              <a:gd name="connsiteY83" fmla="*/ 109330 h 725556"/>
              <a:gd name="connsiteX84" fmla="*/ 4900304 w 8249791"/>
              <a:gd name="connsiteY84" fmla="*/ 119269 h 725556"/>
              <a:gd name="connsiteX85" fmla="*/ 4522617 w 8249791"/>
              <a:gd name="connsiteY85" fmla="*/ 109330 h 725556"/>
              <a:gd name="connsiteX86" fmla="*/ 4393409 w 8249791"/>
              <a:gd name="connsiteY86" fmla="*/ 89452 h 725556"/>
              <a:gd name="connsiteX87" fmla="*/ 4363591 w 8249791"/>
              <a:gd name="connsiteY87" fmla="*/ 79513 h 725556"/>
              <a:gd name="connsiteX88" fmla="*/ 4294017 w 8249791"/>
              <a:gd name="connsiteY88" fmla="*/ 69574 h 725556"/>
              <a:gd name="connsiteX89" fmla="*/ 3836817 w 8249791"/>
              <a:gd name="connsiteY89" fmla="*/ 79513 h 725556"/>
              <a:gd name="connsiteX90" fmla="*/ 3598278 w 8249791"/>
              <a:gd name="connsiteY90" fmla="*/ 89452 h 725556"/>
              <a:gd name="connsiteX91" fmla="*/ 3071504 w 8249791"/>
              <a:gd name="connsiteY91" fmla="*/ 99391 h 725556"/>
              <a:gd name="connsiteX92" fmla="*/ 2743513 w 8249791"/>
              <a:gd name="connsiteY92" fmla="*/ 109330 h 725556"/>
              <a:gd name="connsiteX93" fmla="*/ 2246556 w 8249791"/>
              <a:gd name="connsiteY93" fmla="*/ 99391 h 725556"/>
              <a:gd name="connsiteX94" fmla="*/ 2196861 w 8249791"/>
              <a:gd name="connsiteY94" fmla="*/ 89452 h 725556"/>
              <a:gd name="connsiteX95" fmla="*/ 2137226 w 8249791"/>
              <a:gd name="connsiteY95" fmla="*/ 79513 h 725556"/>
              <a:gd name="connsiteX96" fmla="*/ 2037835 w 8249791"/>
              <a:gd name="connsiteY96" fmla="*/ 69574 h 725556"/>
              <a:gd name="connsiteX97" fmla="*/ 1789356 w 8249791"/>
              <a:gd name="connsiteY97" fmla="*/ 39756 h 725556"/>
              <a:gd name="connsiteX98" fmla="*/ 1550817 w 8249791"/>
              <a:gd name="connsiteY98" fmla="*/ 19878 h 725556"/>
              <a:gd name="connsiteX99" fmla="*/ 1342096 w 8249791"/>
              <a:gd name="connsiteY99" fmla="*/ 9939 h 725556"/>
              <a:gd name="connsiteX100" fmla="*/ 1163191 w 8249791"/>
              <a:gd name="connsiteY100" fmla="*/ 0 h 725556"/>
              <a:gd name="connsiteX101" fmla="*/ 994226 w 8249791"/>
              <a:gd name="connsiteY101" fmla="*/ 19878 h 725556"/>
              <a:gd name="connsiteX102" fmla="*/ 904774 w 8249791"/>
              <a:gd name="connsiteY102" fmla="*/ 49695 h 725556"/>
              <a:gd name="connsiteX103" fmla="*/ 865017 w 8249791"/>
              <a:gd name="connsiteY103" fmla="*/ 59635 h 72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8249791" h="725556">
                <a:moveTo>
                  <a:pt x="944530" y="49695"/>
                </a:moveTo>
                <a:cubicBezTo>
                  <a:pt x="807656" y="77072"/>
                  <a:pt x="954783" y="50317"/>
                  <a:pt x="656296" y="69574"/>
                </a:cubicBezTo>
                <a:cubicBezTo>
                  <a:pt x="632918" y="71082"/>
                  <a:pt x="610005" y="76926"/>
                  <a:pt x="586722" y="79513"/>
                </a:cubicBezTo>
                <a:cubicBezTo>
                  <a:pt x="550352" y="83554"/>
                  <a:pt x="513835" y="86139"/>
                  <a:pt x="477391" y="89452"/>
                </a:cubicBezTo>
                <a:cubicBezTo>
                  <a:pt x="460826" y="92765"/>
                  <a:pt x="444156" y="95592"/>
                  <a:pt x="427696" y="99391"/>
                </a:cubicBezTo>
                <a:cubicBezTo>
                  <a:pt x="387765" y="108606"/>
                  <a:pt x="348183" y="119268"/>
                  <a:pt x="308426" y="129208"/>
                </a:cubicBezTo>
                <a:lnTo>
                  <a:pt x="228913" y="149087"/>
                </a:lnTo>
                <a:cubicBezTo>
                  <a:pt x="200538" y="154762"/>
                  <a:pt x="167535" y="160543"/>
                  <a:pt x="139461" y="168965"/>
                </a:cubicBezTo>
                <a:cubicBezTo>
                  <a:pt x="119391" y="174986"/>
                  <a:pt x="79826" y="188843"/>
                  <a:pt x="79826" y="188843"/>
                </a:cubicBezTo>
                <a:cubicBezTo>
                  <a:pt x="61105" y="207565"/>
                  <a:pt x="41199" y="223574"/>
                  <a:pt x="30130" y="248478"/>
                </a:cubicBezTo>
                <a:cubicBezTo>
                  <a:pt x="21620" y="267626"/>
                  <a:pt x="10252" y="308113"/>
                  <a:pt x="10252" y="308113"/>
                </a:cubicBezTo>
                <a:cubicBezTo>
                  <a:pt x="-246" y="381598"/>
                  <a:pt x="-6263" y="380131"/>
                  <a:pt x="10252" y="457200"/>
                </a:cubicBezTo>
                <a:cubicBezTo>
                  <a:pt x="14642" y="477688"/>
                  <a:pt x="15313" y="502019"/>
                  <a:pt x="30130" y="516835"/>
                </a:cubicBezTo>
                <a:lnTo>
                  <a:pt x="50009" y="536713"/>
                </a:lnTo>
                <a:cubicBezTo>
                  <a:pt x="69887" y="596347"/>
                  <a:pt x="43383" y="543339"/>
                  <a:pt x="89765" y="576469"/>
                </a:cubicBezTo>
                <a:cubicBezTo>
                  <a:pt x="130331" y="605445"/>
                  <a:pt x="118796" y="618085"/>
                  <a:pt x="159339" y="636104"/>
                </a:cubicBezTo>
                <a:cubicBezTo>
                  <a:pt x="178487" y="644614"/>
                  <a:pt x="199096" y="649356"/>
                  <a:pt x="218974" y="655982"/>
                </a:cubicBezTo>
                <a:cubicBezTo>
                  <a:pt x="264819" y="671263"/>
                  <a:pt x="238516" y="663866"/>
                  <a:pt x="298487" y="675861"/>
                </a:cubicBezTo>
                <a:cubicBezTo>
                  <a:pt x="364748" y="672548"/>
                  <a:pt x="431216" y="672114"/>
                  <a:pt x="497270" y="665921"/>
                </a:cubicBezTo>
                <a:cubicBezTo>
                  <a:pt x="537399" y="662159"/>
                  <a:pt x="616539" y="646043"/>
                  <a:pt x="616539" y="646043"/>
                </a:cubicBezTo>
                <a:lnTo>
                  <a:pt x="785504" y="665921"/>
                </a:lnTo>
                <a:cubicBezTo>
                  <a:pt x="938438" y="689450"/>
                  <a:pt x="679265" y="660268"/>
                  <a:pt x="934591" y="685800"/>
                </a:cubicBezTo>
                <a:lnTo>
                  <a:pt x="1153252" y="675861"/>
                </a:lnTo>
                <a:cubicBezTo>
                  <a:pt x="1183189" y="673990"/>
                  <a:pt x="1296643" y="661445"/>
                  <a:pt x="1332156" y="655982"/>
                </a:cubicBezTo>
                <a:cubicBezTo>
                  <a:pt x="1529464" y="625627"/>
                  <a:pt x="1173109" y="672136"/>
                  <a:pt x="1461365" y="636104"/>
                </a:cubicBezTo>
                <a:cubicBezTo>
                  <a:pt x="1944132" y="678083"/>
                  <a:pt x="1613484" y="654989"/>
                  <a:pt x="2455278" y="665921"/>
                </a:cubicBezTo>
                <a:cubicBezTo>
                  <a:pt x="2674292" y="661865"/>
                  <a:pt x="2900705" y="668092"/>
                  <a:pt x="3121200" y="646043"/>
                </a:cubicBezTo>
                <a:cubicBezTo>
                  <a:pt x="3144511" y="643712"/>
                  <a:pt x="3167583" y="639417"/>
                  <a:pt x="3190774" y="636104"/>
                </a:cubicBezTo>
                <a:cubicBezTo>
                  <a:pt x="3296791" y="639417"/>
                  <a:pt x="3403026" y="638486"/>
                  <a:pt x="3508826" y="646043"/>
                </a:cubicBezTo>
                <a:cubicBezTo>
                  <a:pt x="3542527" y="648450"/>
                  <a:pt x="3574770" y="661142"/>
                  <a:pt x="3608217" y="665921"/>
                </a:cubicBezTo>
                <a:cubicBezTo>
                  <a:pt x="3631408" y="669234"/>
                  <a:pt x="3654742" y="671670"/>
                  <a:pt x="3677791" y="675861"/>
                </a:cubicBezTo>
                <a:cubicBezTo>
                  <a:pt x="3691231" y="678305"/>
                  <a:pt x="3704074" y="683554"/>
                  <a:pt x="3717548" y="685800"/>
                </a:cubicBezTo>
                <a:cubicBezTo>
                  <a:pt x="3743895" y="690191"/>
                  <a:pt x="3770557" y="692426"/>
                  <a:pt x="3797061" y="695739"/>
                </a:cubicBezTo>
                <a:cubicBezTo>
                  <a:pt x="3843444" y="692426"/>
                  <a:pt x="3889964" y="690668"/>
                  <a:pt x="3936209" y="685800"/>
                </a:cubicBezTo>
                <a:cubicBezTo>
                  <a:pt x="3953009" y="684032"/>
                  <a:pt x="3969207" y="678430"/>
                  <a:pt x="3985904" y="675861"/>
                </a:cubicBezTo>
                <a:cubicBezTo>
                  <a:pt x="4062401" y="664092"/>
                  <a:pt x="4112982" y="662262"/>
                  <a:pt x="4194626" y="655982"/>
                </a:cubicBezTo>
                <a:cubicBezTo>
                  <a:pt x="4330993" y="665722"/>
                  <a:pt x="4304533" y="661360"/>
                  <a:pt x="4413287" y="675861"/>
                </a:cubicBezTo>
                <a:cubicBezTo>
                  <a:pt x="4521398" y="690276"/>
                  <a:pt x="4443764" y="680550"/>
                  <a:pt x="4542496" y="695739"/>
                </a:cubicBezTo>
                <a:cubicBezTo>
                  <a:pt x="4565650" y="699301"/>
                  <a:pt x="4588962" y="701827"/>
                  <a:pt x="4612070" y="705678"/>
                </a:cubicBezTo>
                <a:cubicBezTo>
                  <a:pt x="4628733" y="708455"/>
                  <a:pt x="4645020" y="713384"/>
                  <a:pt x="4661765" y="715617"/>
                </a:cubicBezTo>
                <a:cubicBezTo>
                  <a:pt x="4694769" y="720017"/>
                  <a:pt x="4728026" y="722243"/>
                  <a:pt x="4761156" y="725556"/>
                </a:cubicBezTo>
                <a:cubicBezTo>
                  <a:pt x="4847295" y="722243"/>
                  <a:pt x="4933562" y="721351"/>
                  <a:pt x="5019574" y="715617"/>
                </a:cubicBezTo>
                <a:cubicBezTo>
                  <a:pt x="5033204" y="714708"/>
                  <a:pt x="5045973" y="708540"/>
                  <a:pt x="5059330" y="705678"/>
                </a:cubicBezTo>
                <a:cubicBezTo>
                  <a:pt x="5092367" y="698599"/>
                  <a:pt x="5125944" y="693994"/>
                  <a:pt x="5158722" y="685800"/>
                </a:cubicBezTo>
                <a:cubicBezTo>
                  <a:pt x="5171974" y="682487"/>
                  <a:pt x="5185083" y="678540"/>
                  <a:pt x="5198478" y="675861"/>
                </a:cubicBezTo>
                <a:cubicBezTo>
                  <a:pt x="5218239" y="671909"/>
                  <a:pt x="5238352" y="669873"/>
                  <a:pt x="5258113" y="665921"/>
                </a:cubicBezTo>
                <a:cubicBezTo>
                  <a:pt x="5271508" y="663242"/>
                  <a:pt x="5284315" y="657676"/>
                  <a:pt x="5297870" y="655982"/>
                </a:cubicBezTo>
                <a:cubicBezTo>
                  <a:pt x="5337456" y="651034"/>
                  <a:pt x="5377383" y="649356"/>
                  <a:pt x="5417139" y="646043"/>
                </a:cubicBezTo>
                <a:cubicBezTo>
                  <a:pt x="5605519" y="659499"/>
                  <a:pt x="5561421" y="661603"/>
                  <a:pt x="5794826" y="646043"/>
                </a:cubicBezTo>
                <a:cubicBezTo>
                  <a:pt x="5864560" y="641394"/>
                  <a:pt x="5933680" y="627869"/>
                  <a:pt x="6003548" y="626165"/>
                </a:cubicBezTo>
                <a:cubicBezTo>
                  <a:pt x="6629673" y="610894"/>
                  <a:pt x="6275193" y="618284"/>
                  <a:pt x="7067035" y="606287"/>
                </a:cubicBezTo>
                <a:lnTo>
                  <a:pt x="7295635" y="586408"/>
                </a:lnTo>
                <a:lnTo>
                  <a:pt x="7404965" y="576469"/>
                </a:lnTo>
                <a:cubicBezTo>
                  <a:pt x="7454661" y="579782"/>
                  <a:pt x="7504493" y="581452"/>
                  <a:pt x="7554052" y="586408"/>
                </a:cubicBezTo>
                <a:cubicBezTo>
                  <a:pt x="7570862" y="588089"/>
                  <a:pt x="7587084" y="593571"/>
                  <a:pt x="7603748" y="596348"/>
                </a:cubicBezTo>
                <a:cubicBezTo>
                  <a:pt x="7626856" y="600199"/>
                  <a:pt x="7650131" y="602974"/>
                  <a:pt x="7673322" y="606287"/>
                </a:cubicBezTo>
                <a:cubicBezTo>
                  <a:pt x="7721533" y="622357"/>
                  <a:pt x="7701333" y="617599"/>
                  <a:pt x="7772713" y="626165"/>
                </a:cubicBezTo>
                <a:lnTo>
                  <a:pt x="7951617" y="646043"/>
                </a:lnTo>
                <a:cubicBezTo>
                  <a:pt x="7961490" y="645462"/>
                  <a:pt x="8098543" y="652093"/>
                  <a:pt x="8150400" y="626165"/>
                </a:cubicBezTo>
                <a:cubicBezTo>
                  <a:pt x="8161084" y="620823"/>
                  <a:pt x="8170889" y="613749"/>
                  <a:pt x="8180217" y="606287"/>
                </a:cubicBezTo>
                <a:cubicBezTo>
                  <a:pt x="8187535" y="600433"/>
                  <a:pt x="8193470" y="593034"/>
                  <a:pt x="8200096" y="586408"/>
                </a:cubicBezTo>
                <a:cubicBezTo>
                  <a:pt x="8233495" y="486211"/>
                  <a:pt x="8182538" y="641623"/>
                  <a:pt x="8219974" y="516835"/>
                </a:cubicBezTo>
                <a:cubicBezTo>
                  <a:pt x="8225995" y="496765"/>
                  <a:pt x="8233226" y="477078"/>
                  <a:pt x="8239852" y="457200"/>
                </a:cubicBezTo>
                <a:lnTo>
                  <a:pt x="8249791" y="427382"/>
                </a:lnTo>
                <a:lnTo>
                  <a:pt x="8229913" y="367748"/>
                </a:lnTo>
                <a:cubicBezTo>
                  <a:pt x="8226600" y="357809"/>
                  <a:pt x="8222029" y="348203"/>
                  <a:pt x="8219974" y="337930"/>
                </a:cubicBezTo>
                <a:cubicBezTo>
                  <a:pt x="8216661" y="321365"/>
                  <a:pt x="8215967" y="304052"/>
                  <a:pt x="8210035" y="288235"/>
                </a:cubicBezTo>
                <a:cubicBezTo>
                  <a:pt x="8205841" y="277050"/>
                  <a:pt x="8199146" y="266283"/>
                  <a:pt x="8190156" y="258417"/>
                </a:cubicBezTo>
                <a:cubicBezTo>
                  <a:pt x="8172177" y="242685"/>
                  <a:pt x="8150400" y="231913"/>
                  <a:pt x="8130522" y="218661"/>
                </a:cubicBezTo>
                <a:cubicBezTo>
                  <a:pt x="8120583" y="212035"/>
                  <a:pt x="8112037" y="202560"/>
                  <a:pt x="8100704" y="198782"/>
                </a:cubicBezTo>
                <a:cubicBezTo>
                  <a:pt x="8090765" y="195469"/>
                  <a:pt x="8080517" y="192970"/>
                  <a:pt x="8070887" y="188843"/>
                </a:cubicBezTo>
                <a:cubicBezTo>
                  <a:pt x="7968520" y="144972"/>
                  <a:pt x="8107225" y="194329"/>
                  <a:pt x="7971496" y="149087"/>
                </a:cubicBezTo>
                <a:lnTo>
                  <a:pt x="7882043" y="119269"/>
                </a:lnTo>
                <a:cubicBezTo>
                  <a:pt x="7872104" y="115956"/>
                  <a:pt x="7862499" y="111385"/>
                  <a:pt x="7852226" y="109330"/>
                </a:cubicBezTo>
                <a:cubicBezTo>
                  <a:pt x="7835661" y="106017"/>
                  <a:pt x="7818919" y="103488"/>
                  <a:pt x="7802530" y="99391"/>
                </a:cubicBezTo>
                <a:cubicBezTo>
                  <a:pt x="7792366" y="96850"/>
                  <a:pt x="7782940" y="91725"/>
                  <a:pt x="7772713" y="89452"/>
                </a:cubicBezTo>
                <a:cubicBezTo>
                  <a:pt x="7753040" y="85080"/>
                  <a:pt x="7732956" y="82826"/>
                  <a:pt x="7713078" y="79513"/>
                </a:cubicBezTo>
                <a:cubicBezTo>
                  <a:pt x="7703139" y="76200"/>
                  <a:pt x="7693692" y="70552"/>
                  <a:pt x="7683261" y="69574"/>
                </a:cubicBezTo>
                <a:cubicBezTo>
                  <a:pt x="7587375" y="60584"/>
                  <a:pt x="7395026" y="49695"/>
                  <a:pt x="7395026" y="49695"/>
                </a:cubicBezTo>
                <a:cubicBezTo>
                  <a:pt x="6976708" y="72937"/>
                  <a:pt x="7475817" y="49695"/>
                  <a:pt x="6709226" y="49695"/>
                </a:cubicBezTo>
                <a:cubicBezTo>
                  <a:pt x="6572991" y="49695"/>
                  <a:pt x="6400645" y="65574"/>
                  <a:pt x="6261965" y="69574"/>
                </a:cubicBezTo>
                <a:lnTo>
                  <a:pt x="5427078" y="89452"/>
                </a:lnTo>
                <a:lnTo>
                  <a:pt x="5218356" y="99391"/>
                </a:lnTo>
                <a:cubicBezTo>
                  <a:pt x="5171931" y="102044"/>
                  <a:pt x="5125619" y="106429"/>
                  <a:pt x="5079209" y="109330"/>
                </a:cubicBezTo>
                <a:lnTo>
                  <a:pt x="4900304" y="119269"/>
                </a:lnTo>
                <a:lnTo>
                  <a:pt x="4522617" y="109330"/>
                </a:lnTo>
                <a:cubicBezTo>
                  <a:pt x="4512708" y="108890"/>
                  <a:pt x="4407665" y="92620"/>
                  <a:pt x="4393409" y="89452"/>
                </a:cubicBezTo>
                <a:cubicBezTo>
                  <a:pt x="4383182" y="87179"/>
                  <a:pt x="4373864" y="81568"/>
                  <a:pt x="4363591" y="79513"/>
                </a:cubicBezTo>
                <a:cubicBezTo>
                  <a:pt x="4340619" y="74919"/>
                  <a:pt x="4317208" y="72887"/>
                  <a:pt x="4294017" y="69574"/>
                </a:cubicBezTo>
                <a:lnTo>
                  <a:pt x="3836817" y="79513"/>
                </a:lnTo>
                <a:cubicBezTo>
                  <a:pt x="3757267" y="81786"/>
                  <a:pt x="3677833" y="87386"/>
                  <a:pt x="3598278" y="89452"/>
                </a:cubicBezTo>
                <a:lnTo>
                  <a:pt x="3071504" y="99391"/>
                </a:lnTo>
                <a:lnTo>
                  <a:pt x="2743513" y="109330"/>
                </a:lnTo>
                <a:lnTo>
                  <a:pt x="2246556" y="99391"/>
                </a:lnTo>
                <a:cubicBezTo>
                  <a:pt x="2229674" y="98777"/>
                  <a:pt x="2213482" y="92474"/>
                  <a:pt x="2196861" y="89452"/>
                </a:cubicBezTo>
                <a:cubicBezTo>
                  <a:pt x="2177034" y="85847"/>
                  <a:pt x="2157223" y="82013"/>
                  <a:pt x="2137226" y="79513"/>
                </a:cubicBezTo>
                <a:cubicBezTo>
                  <a:pt x="2104188" y="75383"/>
                  <a:pt x="2070965" y="72887"/>
                  <a:pt x="2037835" y="69574"/>
                </a:cubicBezTo>
                <a:cubicBezTo>
                  <a:pt x="1930690" y="42788"/>
                  <a:pt x="2009557" y="60400"/>
                  <a:pt x="1789356" y="39756"/>
                </a:cubicBezTo>
                <a:cubicBezTo>
                  <a:pt x="1722143" y="33455"/>
                  <a:pt x="1616013" y="23713"/>
                  <a:pt x="1550817" y="19878"/>
                </a:cubicBezTo>
                <a:cubicBezTo>
                  <a:pt x="1481285" y="15788"/>
                  <a:pt x="1411657" y="13506"/>
                  <a:pt x="1342096" y="9939"/>
                </a:cubicBezTo>
                <a:lnTo>
                  <a:pt x="1163191" y="0"/>
                </a:lnTo>
                <a:cubicBezTo>
                  <a:pt x="1138459" y="2473"/>
                  <a:pt x="1027830" y="12123"/>
                  <a:pt x="994226" y="19878"/>
                </a:cubicBezTo>
                <a:cubicBezTo>
                  <a:pt x="994225" y="19878"/>
                  <a:pt x="919683" y="44725"/>
                  <a:pt x="904774" y="49695"/>
                </a:cubicBezTo>
                <a:cubicBezTo>
                  <a:pt x="871812" y="60683"/>
                  <a:pt x="885433" y="59635"/>
                  <a:pt x="865017" y="59635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42D4CC-A5A7-094C-BBC9-EDA96C60BE41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/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dirty="0"/>
                  <a:t>How to solve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  <a:blipFill>
                <a:blip r:embed="rId2"/>
                <a:stretch>
                  <a:fillRect l="-2564" t="-11111" r="-6960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B776DE1-478F-724D-8B79-0914B704C153}"/>
              </a:ext>
            </a:extLst>
          </p:cNvPr>
          <p:cNvCxnSpPr>
            <a:cxnSpLocks/>
          </p:cNvCxnSpPr>
          <p:nvPr/>
        </p:nvCxnSpPr>
        <p:spPr>
          <a:xfrm>
            <a:off x="5486400" y="4591878"/>
            <a:ext cx="0" cy="7236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56233B7-BA49-EC41-9AF5-8F45DA508A38}"/>
              </a:ext>
            </a:extLst>
          </p:cNvPr>
          <p:cNvSpPr/>
          <p:nvPr/>
        </p:nvSpPr>
        <p:spPr>
          <a:xfrm>
            <a:off x="5496182" y="4831526"/>
            <a:ext cx="1275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cs typeface="Calibri"/>
              </a:rPr>
              <a:t>replaced by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75B9CE9D-5FCD-394F-961C-5BF4323F4134}"/>
                  </a:ext>
                </a:extLst>
              </p:cNvPr>
              <p:cNvSpPr/>
              <p:nvPr/>
            </p:nvSpPr>
            <p:spPr>
              <a:xfrm>
                <a:off x="1282150" y="5375267"/>
                <a:ext cx="7533859" cy="476726"/>
              </a:xfrm>
              <a:prstGeom prst="roundRect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2200" b="1" dirty="0">
                    <a:solidFill>
                      <a:srgbClr val="C00000"/>
                    </a:solidFill>
                    <a:cs typeface="Calibri"/>
                  </a:rPr>
                  <a:t>One step gradient update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/>
                      </a:rPr>
                      <m:t>←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  <a:cs typeface="Calibri"/>
                              </a:rPr>
                              <m:t>∇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sub>
                        </m:sSub>
                      </m:fNam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75B9CE9D-5FCD-394F-961C-5BF4323F4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150" y="5375267"/>
                <a:ext cx="7533859" cy="476726"/>
              </a:xfrm>
              <a:prstGeom prst="roundRect">
                <a:avLst/>
              </a:prstGeom>
              <a:blipFill>
                <a:blip r:embed="rId3"/>
                <a:stretch>
                  <a:fillRect l="-672" t="-2500" b="-15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BD4ED822-ECE5-DC47-ADD3-846566BB08FE}"/>
              </a:ext>
            </a:extLst>
          </p:cNvPr>
          <p:cNvSpPr/>
          <p:nvPr/>
        </p:nvSpPr>
        <p:spPr>
          <a:xfrm>
            <a:off x="3953360" y="5949875"/>
            <a:ext cx="3440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cs typeface="Calibri"/>
              </a:rPr>
              <a:t>Equivalent to gradient descent!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BF0E7BA-355E-594F-BBEF-47824ECFC5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069" y="1772605"/>
                <a:ext cx="11767931" cy="302063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200" b="1" dirty="0">
                    <a:solidFill>
                      <a:schemeClr val="tx1"/>
                    </a:solidFill>
                    <a:cs typeface="Calibri"/>
                  </a:rPr>
                  <a:t>Discrete PMP</a:t>
                </a: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The optimal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must satisfy: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Forward update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+1</m:t>
                        </m:r>
                      </m:sub>
                      <m: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𝑔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Backward </a:t>
                </a: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update</a:t>
                </a: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∇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i="1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𝛻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  <m: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Optimality condition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unc>
                      <m:func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∈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𝒲</m:t>
                            </m:r>
                          </m:lim>
                        </m:limLow>
                      </m:fName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,       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∀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=0,…,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𝑇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−1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BF0E7BA-355E-594F-BBEF-47824ECFC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69" y="1772605"/>
                <a:ext cx="11767931" cy="302063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5FF666DF-0AE7-7E42-B839-B3E52049862A}"/>
              </a:ext>
            </a:extLst>
          </p:cNvPr>
          <p:cNvSpPr/>
          <p:nvPr/>
        </p:nvSpPr>
        <p:spPr>
          <a:xfrm>
            <a:off x="67056" y="6531706"/>
            <a:ext cx="11767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 err="1">
                <a:latin typeface="+mj-lt"/>
              </a:rPr>
              <a:t>Qianxiao</a:t>
            </a:r>
            <a:r>
              <a:rPr lang="en" altLang="zh-CN" sz="1400" dirty="0">
                <a:latin typeface="+mj-lt"/>
              </a:rPr>
              <a:t> Li, et al. Maximum principle based algorithms for deep learning. The Journal of Machine Learning Research, 2017.</a:t>
            </a:r>
            <a:endParaRPr lang="en" altLang="zh-CN" sz="14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0271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15">
            <a:extLst>
              <a:ext uri="{FF2B5EF4-FFF2-40B4-BE49-F238E27FC236}">
                <a16:creationId xmlns:a16="http://schemas.microsoft.com/office/drawing/2014/main" id="{3D2DF260-DC0B-AA4A-AA34-96999DFACBB0}"/>
              </a:ext>
            </a:extLst>
          </p:cNvPr>
          <p:cNvSpPr/>
          <p:nvPr/>
        </p:nvSpPr>
        <p:spPr>
          <a:xfrm>
            <a:off x="1371287" y="3866322"/>
            <a:ext cx="8249791" cy="725556"/>
          </a:xfrm>
          <a:custGeom>
            <a:avLst/>
            <a:gdLst>
              <a:gd name="connsiteX0" fmla="*/ 944530 w 8249791"/>
              <a:gd name="connsiteY0" fmla="*/ 49695 h 725556"/>
              <a:gd name="connsiteX1" fmla="*/ 656296 w 8249791"/>
              <a:gd name="connsiteY1" fmla="*/ 69574 h 725556"/>
              <a:gd name="connsiteX2" fmla="*/ 586722 w 8249791"/>
              <a:gd name="connsiteY2" fmla="*/ 79513 h 725556"/>
              <a:gd name="connsiteX3" fmla="*/ 477391 w 8249791"/>
              <a:gd name="connsiteY3" fmla="*/ 89452 h 725556"/>
              <a:gd name="connsiteX4" fmla="*/ 427696 w 8249791"/>
              <a:gd name="connsiteY4" fmla="*/ 99391 h 725556"/>
              <a:gd name="connsiteX5" fmla="*/ 308426 w 8249791"/>
              <a:gd name="connsiteY5" fmla="*/ 129208 h 725556"/>
              <a:gd name="connsiteX6" fmla="*/ 228913 w 8249791"/>
              <a:gd name="connsiteY6" fmla="*/ 149087 h 725556"/>
              <a:gd name="connsiteX7" fmla="*/ 139461 w 8249791"/>
              <a:gd name="connsiteY7" fmla="*/ 168965 h 725556"/>
              <a:gd name="connsiteX8" fmla="*/ 79826 w 8249791"/>
              <a:gd name="connsiteY8" fmla="*/ 188843 h 725556"/>
              <a:gd name="connsiteX9" fmla="*/ 30130 w 8249791"/>
              <a:gd name="connsiteY9" fmla="*/ 248478 h 725556"/>
              <a:gd name="connsiteX10" fmla="*/ 10252 w 8249791"/>
              <a:gd name="connsiteY10" fmla="*/ 308113 h 725556"/>
              <a:gd name="connsiteX11" fmla="*/ 10252 w 8249791"/>
              <a:gd name="connsiteY11" fmla="*/ 457200 h 725556"/>
              <a:gd name="connsiteX12" fmla="*/ 30130 w 8249791"/>
              <a:gd name="connsiteY12" fmla="*/ 516835 h 725556"/>
              <a:gd name="connsiteX13" fmla="*/ 50009 w 8249791"/>
              <a:gd name="connsiteY13" fmla="*/ 536713 h 725556"/>
              <a:gd name="connsiteX14" fmla="*/ 89765 w 8249791"/>
              <a:gd name="connsiteY14" fmla="*/ 576469 h 725556"/>
              <a:gd name="connsiteX15" fmla="*/ 159339 w 8249791"/>
              <a:gd name="connsiteY15" fmla="*/ 636104 h 725556"/>
              <a:gd name="connsiteX16" fmla="*/ 218974 w 8249791"/>
              <a:gd name="connsiteY16" fmla="*/ 655982 h 725556"/>
              <a:gd name="connsiteX17" fmla="*/ 298487 w 8249791"/>
              <a:gd name="connsiteY17" fmla="*/ 675861 h 725556"/>
              <a:gd name="connsiteX18" fmla="*/ 497270 w 8249791"/>
              <a:gd name="connsiteY18" fmla="*/ 665921 h 725556"/>
              <a:gd name="connsiteX19" fmla="*/ 616539 w 8249791"/>
              <a:gd name="connsiteY19" fmla="*/ 646043 h 725556"/>
              <a:gd name="connsiteX20" fmla="*/ 785504 w 8249791"/>
              <a:gd name="connsiteY20" fmla="*/ 665921 h 725556"/>
              <a:gd name="connsiteX21" fmla="*/ 934591 w 8249791"/>
              <a:gd name="connsiteY21" fmla="*/ 685800 h 725556"/>
              <a:gd name="connsiteX22" fmla="*/ 1153252 w 8249791"/>
              <a:gd name="connsiteY22" fmla="*/ 675861 h 725556"/>
              <a:gd name="connsiteX23" fmla="*/ 1332156 w 8249791"/>
              <a:gd name="connsiteY23" fmla="*/ 655982 h 725556"/>
              <a:gd name="connsiteX24" fmla="*/ 1461365 w 8249791"/>
              <a:gd name="connsiteY24" fmla="*/ 636104 h 725556"/>
              <a:gd name="connsiteX25" fmla="*/ 2455278 w 8249791"/>
              <a:gd name="connsiteY25" fmla="*/ 665921 h 725556"/>
              <a:gd name="connsiteX26" fmla="*/ 3121200 w 8249791"/>
              <a:gd name="connsiteY26" fmla="*/ 646043 h 725556"/>
              <a:gd name="connsiteX27" fmla="*/ 3190774 w 8249791"/>
              <a:gd name="connsiteY27" fmla="*/ 636104 h 725556"/>
              <a:gd name="connsiteX28" fmla="*/ 3508826 w 8249791"/>
              <a:gd name="connsiteY28" fmla="*/ 646043 h 725556"/>
              <a:gd name="connsiteX29" fmla="*/ 3608217 w 8249791"/>
              <a:gd name="connsiteY29" fmla="*/ 665921 h 725556"/>
              <a:gd name="connsiteX30" fmla="*/ 3677791 w 8249791"/>
              <a:gd name="connsiteY30" fmla="*/ 675861 h 725556"/>
              <a:gd name="connsiteX31" fmla="*/ 3717548 w 8249791"/>
              <a:gd name="connsiteY31" fmla="*/ 685800 h 725556"/>
              <a:gd name="connsiteX32" fmla="*/ 3797061 w 8249791"/>
              <a:gd name="connsiteY32" fmla="*/ 695739 h 725556"/>
              <a:gd name="connsiteX33" fmla="*/ 3936209 w 8249791"/>
              <a:gd name="connsiteY33" fmla="*/ 685800 h 725556"/>
              <a:gd name="connsiteX34" fmla="*/ 3985904 w 8249791"/>
              <a:gd name="connsiteY34" fmla="*/ 675861 h 725556"/>
              <a:gd name="connsiteX35" fmla="*/ 4194626 w 8249791"/>
              <a:gd name="connsiteY35" fmla="*/ 655982 h 725556"/>
              <a:gd name="connsiteX36" fmla="*/ 4413287 w 8249791"/>
              <a:gd name="connsiteY36" fmla="*/ 675861 h 725556"/>
              <a:gd name="connsiteX37" fmla="*/ 4542496 w 8249791"/>
              <a:gd name="connsiteY37" fmla="*/ 695739 h 725556"/>
              <a:gd name="connsiteX38" fmla="*/ 4612070 w 8249791"/>
              <a:gd name="connsiteY38" fmla="*/ 705678 h 725556"/>
              <a:gd name="connsiteX39" fmla="*/ 4661765 w 8249791"/>
              <a:gd name="connsiteY39" fmla="*/ 715617 h 725556"/>
              <a:gd name="connsiteX40" fmla="*/ 4761156 w 8249791"/>
              <a:gd name="connsiteY40" fmla="*/ 725556 h 725556"/>
              <a:gd name="connsiteX41" fmla="*/ 5019574 w 8249791"/>
              <a:gd name="connsiteY41" fmla="*/ 715617 h 725556"/>
              <a:gd name="connsiteX42" fmla="*/ 5059330 w 8249791"/>
              <a:gd name="connsiteY42" fmla="*/ 705678 h 725556"/>
              <a:gd name="connsiteX43" fmla="*/ 5158722 w 8249791"/>
              <a:gd name="connsiteY43" fmla="*/ 685800 h 725556"/>
              <a:gd name="connsiteX44" fmla="*/ 5198478 w 8249791"/>
              <a:gd name="connsiteY44" fmla="*/ 675861 h 725556"/>
              <a:gd name="connsiteX45" fmla="*/ 5258113 w 8249791"/>
              <a:gd name="connsiteY45" fmla="*/ 665921 h 725556"/>
              <a:gd name="connsiteX46" fmla="*/ 5297870 w 8249791"/>
              <a:gd name="connsiteY46" fmla="*/ 655982 h 725556"/>
              <a:gd name="connsiteX47" fmla="*/ 5417139 w 8249791"/>
              <a:gd name="connsiteY47" fmla="*/ 646043 h 725556"/>
              <a:gd name="connsiteX48" fmla="*/ 5794826 w 8249791"/>
              <a:gd name="connsiteY48" fmla="*/ 646043 h 725556"/>
              <a:gd name="connsiteX49" fmla="*/ 6003548 w 8249791"/>
              <a:gd name="connsiteY49" fmla="*/ 626165 h 725556"/>
              <a:gd name="connsiteX50" fmla="*/ 7067035 w 8249791"/>
              <a:gd name="connsiteY50" fmla="*/ 606287 h 725556"/>
              <a:gd name="connsiteX51" fmla="*/ 7295635 w 8249791"/>
              <a:gd name="connsiteY51" fmla="*/ 586408 h 725556"/>
              <a:gd name="connsiteX52" fmla="*/ 7404965 w 8249791"/>
              <a:gd name="connsiteY52" fmla="*/ 576469 h 725556"/>
              <a:gd name="connsiteX53" fmla="*/ 7554052 w 8249791"/>
              <a:gd name="connsiteY53" fmla="*/ 586408 h 725556"/>
              <a:gd name="connsiteX54" fmla="*/ 7603748 w 8249791"/>
              <a:gd name="connsiteY54" fmla="*/ 596348 h 725556"/>
              <a:gd name="connsiteX55" fmla="*/ 7673322 w 8249791"/>
              <a:gd name="connsiteY55" fmla="*/ 606287 h 725556"/>
              <a:gd name="connsiteX56" fmla="*/ 7772713 w 8249791"/>
              <a:gd name="connsiteY56" fmla="*/ 626165 h 725556"/>
              <a:gd name="connsiteX57" fmla="*/ 7951617 w 8249791"/>
              <a:gd name="connsiteY57" fmla="*/ 646043 h 725556"/>
              <a:gd name="connsiteX58" fmla="*/ 8150400 w 8249791"/>
              <a:gd name="connsiteY58" fmla="*/ 626165 h 725556"/>
              <a:gd name="connsiteX59" fmla="*/ 8180217 w 8249791"/>
              <a:gd name="connsiteY59" fmla="*/ 606287 h 725556"/>
              <a:gd name="connsiteX60" fmla="*/ 8200096 w 8249791"/>
              <a:gd name="connsiteY60" fmla="*/ 586408 h 725556"/>
              <a:gd name="connsiteX61" fmla="*/ 8219974 w 8249791"/>
              <a:gd name="connsiteY61" fmla="*/ 516835 h 725556"/>
              <a:gd name="connsiteX62" fmla="*/ 8239852 w 8249791"/>
              <a:gd name="connsiteY62" fmla="*/ 457200 h 725556"/>
              <a:gd name="connsiteX63" fmla="*/ 8249791 w 8249791"/>
              <a:gd name="connsiteY63" fmla="*/ 427382 h 725556"/>
              <a:gd name="connsiteX64" fmla="*/ 8229913 w 8249791"/>
              <a:gd name="connsiteY64" fmla="*/ 367748 h 725556"/>
              <a:gd name="connsiteX65" fmla="*/ 8219974 w 8249791"/>
              <a:gd name="connsiteY65" fmla="*/ 337930 h 725556"/>
              <a:gd name="connsiteX66" fmla="*/ 8210035 w 8249791"/>
              <a:gd name="connsiteY66" fmla="*/ 288235 h 725556"/>
              <a:gd name="connsiteX67" fmla="*/ 8190156 w 8249791"/>
              <a:gd name="connsiteY67" fmla="*/ 258417 h 725556"/>
              <a:gd name="connsiteX68" fmla="*/ 8130522 w 8249791"/>
              <a:gd name="connsiteY68" fmla="*/ 218661 h 725556"/>
              <a:gd name="connsiteX69" fmla="*/ 8100704 w 8249791"/>
              <a:gd name="connsiteY69" fmla="*/ 198782 h 725556"/>
              <a:gd name="connsiteX70" fmla="*/ 8070887 w 8249791"/>
              <a:gd name="connsiteY70" fmla="*/ 188843 h 725556"/>
              <a:gd name="connsiteX71" fmla="*/ 7971496 w 8249791"/>
              <a:gd name="connsiteY71" fmla="*/ 149087 h 725556"/>
              <a:gd name="connsiteX72" fmla="*/ 7882043 w 8249791"/>
              <a:gd name="connsiteY72" fmla="*/ 119269 h 725556"/>
              <a:gd name="connsiteX73" fmla="*/ 7852226 w 8249791"/>
              <a:gd name="connsiteY73" fmla="*/ 109330 h 725556"/>
              <a:gd name="connsiteX74" fmla="*/ 7802530 w 8249791"/>
              <a:gd name="connsiteY74" fmla="*/ 99391 h 725556"/>
              <a:gd name="connsiteX75" fmla="*/ 7772713 w 8249791"/>
              <a:gd name="connsiteY75" fmla="*/ 89452 h 725556"/>
              <a:gd name="connsiteX76" fmla="*/ 7713078 w 8249791"/>
              <a:gd name="connsiteY76" fmla="*/ 79513 h 725556"/>
              <a:gd name="connsiteX77" fmla="*/ 7683261 w 8249791"/>
              <a:gd name="connsiteY77" fmla="*/ 69574 h 725556"/>
              <a:gd name="connsiteX78" fmla="*/ 7395026 w 8249791"/>
              <a:gd name="connsiteY78" fmla="*/ 49695 h 725556"/>
              <a:gd name="connsiteX79" fmla="*/ 6709226 w 8249791"/>
              <a:gd name="connsiteY79" fmla="*/ 49695 h 725556"/>
              <a:gd name="connsiteX80" fmla="*/ 6261965 w 8249791"/>
              <a:gd name="connsiteY80" fmla="*/ 69574 h 725556"/>
              <a:gd name="connsiteX81" fmla="*/ 5427078 w 8249791"/>
              <a:gd name="connsiteY81" fmla="*/ 89452 h 725556"/>
              <a:gd name="connsiteX82" fmla="*/ 5218356 w 8249791"/>
              <a:gd name="connsiteY82" fmla="*/ 99391 h 725556"/>
              <a:gd name="connsiteX83" fmla="*/ 5079209 w 8249791"/>
              <a:gd name="connsiteY83" fmla="*/ 109330 h 725556"/>
              <a:gd name="connsiteX84" fmla="*/ 4900304 w 8249791"/>
              <a:gd name="connsiteY84" fmla="*/ 119269 h 725556"/>
              <a:gd name="connsiteX85" fmla="*/ 4522617 w 8249791"/>
              <a:gd name="connsiteY85" fmla="*/ 109330 h 725556"/>
              <a:gd name="connsiteX86" fmla="*/ 4393409 w 8249791"/>
              <a:gd name="connsiteY86" fmla="*/ 89452 h 725556"/>
              <a:gd name="connsiteX87" fmla="*/ 4363591 w 8249791"/>
              <a:gd name="connsiteY87" fmla="*/ 79513 h 725556"/>
              <a:gd name="connsiteX88" fmla="*/ 4294017 w 8249791"/>
              <a:gd name="connsiteY88" fmla="*/ 69574 h 725556"/>
              <a:gd name="connsiteX89" fmla="*/ 3836817 w 8249791"/>
              <a:gd name="connsiteY89" fmla="*/ 79513 h 725556"/>
              <a:gd name="connsiteX90" fmla="*/ 3598278 w 8249791"/>
              <a:gd name="connsiteY90" fmla="*/ 89452 h 725556"/>
              <a:gd name="connsiteX91" fmla="*/ 3071504 w 8249791"/>
              <a:gd name="connsiteY91" fmla="*/ 99391 h 725556"/>
              <a:gd name="connsiteX92" fmla="*/ 2743513 w 8249791"/>
              <a:gd name="connsiteY92" fmla="*/ 109330 h 725556"/>
              <a:gd name="connsiteX93" fmla="*/ 2246556 w 8249791"/>
              <a:gd name="connsiteY93" fmla="*/ 99391 h 725556"/>
              <a:gd name="connsiteX94" fmla="*/ 2196861 w 8249791"/>
              <a:gd name="connsiteY94" fmla="*/ 89452 h 725556"/>
              <a:gd name="connsiteX95" fmla="*/ 2137226 w 8249791"/>
              <a:gd name="connsiteY95" fmla="*/ 79513 h 725556"/>
              <a:gd name="connsiteX96" fmla="*/ 2037835 w 8249791"/>
              <a:gd name="connsiteY96" fmla="*/ 69574 h 725556"/>
              <a:gd name="connsiteX97" fmla="*/ 1789356 w 8249791"/>
              <a:gd name="connsiteY97" fmla="*/ 39756 h 725556"/>
              <a:gd name="connsiteX98" fmla="*/ 1550817 w 8249791"/>
              <a:gd name="connsiteY98" fmla="*/ 19878 h 725556"/>
              <a:gd name="connsiteX99" fmla="*/ 1342096 w 8249791"/>
              <a:gd name="connsiteY99" fmla="*/ 9939 h 725556"/>
              <a:gd name="connsiteX100" fmla="*/ 1163191 w 8249791"/>
              <a:gd name="connsiteY100" fmla="*/ 0 h 725556"/>
              <a:gd name="connsiteX101" fmla="*/ 994226 w 8249791"/>
              <a:gd name="connsiteY101" fmla="*/ 19878 h 725556"/>
              <a:gd name="connsiteX102" fmla="*/ 904774 w 8249791"/>
              <a:gd name="connsiteY102" fmla="*/ 49695 h 725556"/>
              <a:gd name="connsiteX103" fmla="*/ 865017 w 8249791"/>
              <a:gd name="connsiteY103" fmla="*/ 59635 h 72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8249791" h="725556">
                <a:moveTo>
                  <a:pt x="944530" y="49695"/>
                </a:moveTo>
                <a:cubicBezTo>
                  <a:pt x="807656" y="77072"/>
                  <a:pt x="954783" y="50317"/>
                  <a:pt x="656296" y="69574"/>
                </a:cubicBezTo>
                <a:cubicBezTo>
                  <a:pt x="632918" y="71082"/>
                  <a:pt x="610005" y="76926"/>
                  <a:pt x="586722" y="79513"/>
                </a:cubicBezTo>
                <a:cubicBezTo>
                  <a:pt x="550352" y="83554"/>
                  <a:pt x="513835" y="86139"/>
                  <a:pt x="477391" y="89452"/>
                </a:cubicBezTo>
                <a:cubicBezTo>
                  <a:pt x="460826" y="92765"/>
                  <a:pt x="444156" y="95592"/>
                  <a:pt x="427696" y="99391"/>
                </a:cubicBezTo>
                <a:cubicBezTo>
                  <a:pt x="387765" y="108606"/>
                  <a:pt x="348183" y="119268"/>
                  <a:pt x="308426" y="129208"/>
                </a:cubicBezTo>
                <a:lnTo>
                  <a:pt x="228913" y="149087"/>
                </a:lnTo>
                <a:cubicBezTo>
                  <a:pt x="200538" y="154762"/>
                  <a:pt x="167535" y="160543"/>
                  <a:pt x="139461" y="168965"/>
                </a:cubicBezTo>
                <a:cubicBezTo>
                  <a:pt x="119391" y="174986"/>
                  <a:pt x="79826" y="188843"/>
                  <a:pt x="79826" y="188843"/>
                </a:cubicBezTo>
                <a:cubicBezTo>
                  <a:pt x="61105" y="207565"/>
                  <a:pt x="41199" y="223574"/>
                  <a:pt x="30130" y="248478"/>
                </a:cubicBezTo>
                <a:cubicBezTo>
                  <a:pt x="21620" y="267626"/>
                  <a:pt x="10252" y="308113"/>
                  <a:pt x="10252" y="308113"/>
                </a:cubicBezTo>
                <a:cubicBezTo>
                  <a:pt x="-246" y="381598"/>
                  <a:pt x="-6263" y="380131"/>
                  <a:pt x="10252" y="457200"/>
                </a:cubicBezTo>
                <a:cubicBezTo>
                  <a:pt x="14642" y="477688"/>
                  <a:pt x="15313" y="502019"/>
                  <a:pt x="30130" y="516835"/>
                </a:cubicBezTo>
                <a:lnTo>
                  <a:pt x="50009" y="536713"/>
                </a:lnTo>
                <a:cubicBezTo>
                  <a:pt x="69887" y="596347"/>
                  <a:pt x="43383" y="543339"/>
                  <a:pt x="89765" y="576469"/>
                </a:cubicBezTo>
                <a:cubicBezTo>
                  <a:pt x="130331" y="605445"/>
                  <a:pt x="118796" y="618085"/>
                  <a:pt x="159339" y="636104"/>
                </a:cubicBezTo>
                <a:cubicBezTo>
                  <a:pt x="178487" y="644614"/>
                  <a:pt x="199096" y="649356"/>
                  <a:pt x="218974" y="655982"/>
                </a:cubicBezTo>
                <a:cubicBezTo>
                  <a:pt x="264819" y="671263"/>
                  <a:pt x="238516" y="663866"/>
                  <a:pt x="298487" y="675861"/>
                </a:cubicBezTo>
                <a:cubicBezTo>
                  <a:pt x="364748" y="672548"/>
                  <a:pt x="431216" y="672114"/>
                  <a:pt x="497270" y="665921"/>
                </a:cubicBezTo>
                <a:cubicBezTo>
                  <a:pt x="537399" y="662159"/>
                  <a:pt x="616539" y="646043"/>
                  <a:pt x="616539" y="646043"/>
                </a:cubicBezTo>
                <a:lnTo>
                  <a:pt x="785504" y="665921"/>
                </a:lnTo>
                <a:cubicBezTo>
                  <a:pt x="938438" y="689450"/>
                  <a:pt x="679265" y="660268"/>
                  <a:pt x="934591" y="685800"/>
                </a:cubicBezTo>
                <a:lnTo>
                  <a:pt x="1153252" y="675861"/>
                </a:lnTo>
                <a:cubicBezTo>
                  <a:pt x="1183189" y="673990"/>
                  <a:pt x="1296643" y="661445"/>
                  <a:pt x="1332156" y="655982"/>
                </a:cubicBezTo>
                <a:cubicBezTo>
                  <a:pt x="1529464" y="625627"/>
                  <a:pt x="1173109" y="672136"/>
                  <a:pt x="1461365" y="636104"/>
                </a:cubicBezTo>
                <a:cubicBezTo>
                  <a:pt x="1944132" y="678083"/>
                  <a:pt x="1613484" y="654989"/>
                  <a:pt x="2455278" y="665921"/>
                </a:cubicBezTo>
                <a:cubicBezTo>
                  <a:pt x="2674292" y="661865"/>
                  <a:pt x="2900705" y="668092"/>
                  <a:pt x="3121200" y="646043"/>
                </a:cubicBezTo>
                <a:cubicBezTo>
                  <a:pt x="3144511" y="643712"/>
                  <a:pt x="3167583" y="639417"/>
                  <a:pt x="3190774" y="636104"/>
                </a:cubicBezTo>
                <a:cubicBezTo>
                  <a:pt x="3296791" y="639417"/>
                  <a:pt x="3403026" y="638486"/>
                  <a:pt x="3508826" y="646043"/>
                </a:cubicBezTo>
                <a:cubicBezTo>
                  <a:pt x="3542527" y="648450"/>
                  <a:pt x="3574770" y="661142"/>
                  <a:pt x="3608217" y="665921"/>
                </a:cubicBezTo>
                <a:cubicBezTo>
                  <a:pt x="3631408" y="669234"/>
                  <a:pt x="3654742" y="671670"/>
                  <a:pt x="3677791" y="675861"/>
                </a:cubicBezTo>
                <a:cubicBezTo>
                  <a:pt x="3691231" y="678305"/>
                  <a:pt x="3704074" y="683554"/>
                  <a:pt x="3717548" y="685800"/>
                </a:cubicBezTo>
                <a:cubicBezTo>
                  <a:pt x="3743895" y="690191"/>
                  <a:pt x="3770557" y="692426"/>
                  <a:pt x="3797061" y="695739"/>
                </a:cubicBezTo>
                <a:cubicBezTo>
                  <a:pt x="3843444" y="692426"/>
                  <a:pt x="3889964" y="690668"/>
                  <a:pt x="3936209" y="685800"/>
                </a:cubicBezTo>
                <a:cubicBezTo>
                  <a:pt x="3953009" y="684032"/>
                  <a:pt x="3969207" y="678430"/>
                  <a:pt x="3985904" y="675861"/>
                </a:cubicBezTo>
                <a:cubicBezTo>
                  <a:pt x="4062401" y="664092"/>
                  <a:pt x="4112982" y="662262"/>
                  <a:pt x="4194626" y="655982"/>
                </a:cubicBezTo>
                <a:cubicBezTo>
                  <a:pt x="4330993" y="665722"/>
                  <a:pt x="4304533" y="661360"/>
                  <a:pt x="4413287" y="675861"/>
                </a:cubicBezTo>
                <a:cubicBezTo>
                  <a:pt x="4521398" y="690276"/>
                  <a:pt x="4443764" y="680550"/>
                  <a:pt x="4542496" y="695739"/>
                </a:cubicBezTo>
                <a:cubicBezTo>
                  <a:pt x="4565650" y="699301"/>
                  <a:pt x="4588962" y="701827"/>
                  <a:pt x="4612070" y="705678"/>
                </a:cubicBezTo>
                <a:cubicBezTo>
                  <a:pt x="4628733" y="708455"/>
                  <a:pt x="4645020" y="713384"/>
                  <a:pt x="4661765" y="715617"/>
                </a:cubicBezTo>
                <a:cubicBezTo>
                  <a:pt x="4694769" y="720017"/>
                  <a:pt x="4728026" y="722243"/>
                  <a:pt x="4761156" y="725556"/>
                </a:cubicBezTo>
                <a:cubicBezTo>
                  <a:pt x="4847295" y="722243"/>
                  <a:pt x="4933562" y="721351"/>
                  <a:pt x="5019574" y="715617"/>
                </a:cubicBezTo>
                <a:cubicBezTo>
                  <a:pt x="5033204" y="714708"/>
                  <a:pt x="5045973" y="708540"/>
                  <a:pt x="5059330" y="705678"/>
                </a:cubicBezTo>
                <a:cubicBezTo>
                  <a:pt x="5092367" y="698599"/>
                  <a:pt x="5125944" y="693994"/>
                  <a:pt x="5158722" y="685800"/>
                </a:cubicBezTo>
                <a:cubicBezTo>
                  <a:pt x="5171974" y="682487"/>
                  <a:pt x="5185083" y="678540"/>
                  <a:pt x="5198478" y="675861"/>
                </a:cubicBezTo>
                <a:cubicBezTo>
                  <a:pt x="5218239" y="671909"/>
                  <a:pt x="5238352" y="669873"/>
                  <a:pt x="5258113" y="665921"/>
                </a:cubicBezTo>
                <a:cubicBezTo>
                  <a:pt x="5271508" y="663242"/>
                  <a:pt x="5284315" y="657676"/>
                  <a:pt x="5297870" y="655982"/>
                </a:cubicBezTo>
                <a:cubicBezTo>
                  <a:pt x="5337456" y="651034"/>
                  <a:pt x="5377383" y="649356"/>
                  <a:pt x="5417139" y="646043"/>
                </a:cubicBezTo>
                <a:cubicBezTo>
                  <a:pt x="5605519" y="659499"/>
                  <a:pt x="5561421" y="661603"/>
                  <a:pt x="5794826" y="646043"/>
                </a:cubicBezTo>
                <a:cubicBezTo>
                  <a:pt x="5864560" y="641394"/>
                  <a:pt x="5933680" y="627869"/>
                  <a:pt x="6003548" y="626165"/>
                </a:cubicBezTo>
                <a:cubicBezTo>
                  <a:pt x="6629673" y="610894"/>
                  <a:pt x="6275193" y="618284"/>
                  <a:pt x="7067035" y="606287"/>
                </a:cubicBezTo>
                <a:lnTo>
                  <a:pt x="7295635" y="586408"/>
                </a:lnTo>
                <a:lnTo>
                  <a:pt x="7404965" y="576469"/>
                </a:lnTo>
                <a:cubicBezTo>
                  <a:pt x="7454661" y="579782"/>
                  <a:pt x="7504493" y="581452"/>
                  <a:pt x="7554052" y="586408"/>
                </a:cubicBezTo>
                <a:cubicBezTo>
                  <a:pt x="7570862" y="588089"/>
                  <a:pt x="7587084" y="593571"/>
                  <a:pt x="7603748" y="596348"/>
                </a:cubicBezTo>
                <a:cubicBezTo>
                  <a:pt x="7626856" y="600199"/>
                  <a:pt x="7650131" y="602974"/>
                  <a:pt x="7673322" y="606287"/>
                </a:cubicBezTo>
                <a:cubicBezTo>
                  <a:pt x="7721533" y="622357"/>
                  <a:pt x="7701333" y="617599"/>
                  <a:pt x="7772713" y="626165"/>
                </a:cubicBezTo>
                <a:lnTo>
                  <a:pt x="7951617" y="646043"/>
                </a:lnTo>
                <a:cubicBezTo>
                  <a:pt x="7961490" y="645462"/>
                  <a:pt x="8098543" y="652093"/>
                  <a:pt x="8150400" y="626165"/>
                </a:cubicBezTo>
                <a:cubicBezTo>
                  <a:pt x="8161084" y="620823"/>
                  <a:pt x="8170889" y="613749"/>
                  <a:pt x="8180217" y="606287"/>
                </a:cubicBezTo>
                <a:cubicBezTo>
                  <a:pt x="8187535" y="600433"/>
                  <a:pt x="8193470" y="593034"/>
                  <a:pt x="8200096" y="586408"/>
                </a:cubicBezTo>
                <a:cubicBezTo>
                  <a:pt x="8233495" y="486211"/>
                  <a:pt x="8182538" y="641623"/>
                  <a:pt x="8219974" y="516835"/>
                </a:cubicBezTo>
                <a:cubicBezTo>
                  <a:pt x="8225995" y="496765"/>
                  <a:pt x="8233226" y="477078"/>
                  <a:pt x="8239852" y="457200"/>
                </a:cubicBezTo>
                <a:lnTo>
                  <a:pt x="8249791" y="427382"/>
                </a:lnTo>
                <a:lnTo>
                  <a:pt x="8229913" y="367748"/>
                </a:lnTo>
                <a:cubicBezTo>
                  <a:pt x="8226600" y="357809"/>
                  <a:pt x="8222029" y="348203"/>
                  <a:pt x="8219974" y="337930"/>
                </a:cubicBezTo>
                <a:cubicBezTo>
                  <a:pt x="8216661" y="321365"/>
                  <a:pt x="8215967" y="304052"/>
                  <a:pt x="8210035" y="288235"/>
                </a:cubicBezTo>
                <a:cubicBezTo>
                  <a:pt x="8205841" y="277050"/>
                  <a:pt x="8199146" y="266283"/>
                  <a:pt x="8190156" y="258417"/>
                </a:cubicBezTo>
                <a:cubicBezTo>
                  <a:pt x="8172177" y="242685"/>
                  <a:pt x="8150400" y="231913"/>
                  <a:pt x="8130522" y="218661"/>
                </a:cubicBezTo>
                <a:cubicBezTo>
                  <a:pt x="8120583" y="212035"/>
                  <a:pt x="8112037" y="202560"/>
                  <a:pt x="8100704" y="198782"/>
                </a:cubicBezTo>
                <a:cubicBezTo>
                  <a:pt x="8090765" y="195469"/>
                  <a:pt x="8080517" y="192970"/>
                  <a:pt x="8070887" y="188843"/>
                </a:cubicBezTo>
                <a:cubicBezTo>
                  <a:pt x="7968520" y="144972"/>
                  <a:pt x="8107225" y="194329"/>
                  <a:pt x="7971496" y="149087"/>
                </a:cubicBezTo>
                <a:lnTo>
                  <a:pt x="7882043" y="119269"/>
                </a:lnTo>
                <a:cubicBezTo>
                  <a:pt x="7872104" y="115956"/>
                  <a:pt x="7862499" y="111385"/>
                  <a:pt x="7852226" y="109330"/>
                </a:cubicBezTo>
                <a:cubicBezTo>
                  <a:pt x="7835661" y="106017"/>
                  <a:pt x="7818919" y="103488"/>
                  <a:pt x="7802530" y="99391"/>
                </a:cubicBezTo>
                <a:cubicBezTo>
                  <a:pt x="7792366" y="96850"/>
                  <a:pt x="7782940" y="91725"/>
                  <a:pt x="7772713" y="89452"/>
                </a:cubicBezTo>
                <a:cubicBezTo>
                  <a:pt x="7753040" y="85080"/>
                  <a:pt x="7732956" y="82826"/>
                  <a:pt x="7713078" y="79513"/>
                </a:cubicBezTo>
                <a:cubicBezTo>
                  <a:pt x="7703139" y="76200"/>
                  <a:pt x="7693692" y="70552"/>
                  <a:pt x="7683261" y="69574"/>
                </a:cubicBezTo>
                <a:cubicBezTo>
                  <a:pt x="7587375" y="60584"/>
                  <a:pt x="7395026" y="49695"/>
                  <a:pt x="7395026" y="49695"/>
                </a:cubicBezTo>
                <a:cubicBezTo>
                  <a:pt x="6976708" y="72937"/>
                  <a:pt x="7475817" y="49695"/>
                  <a:pt x="6709226" y="49695"/>
                </a:cubicBezTo>
                <a:cubicBezTo>
                  <a:pt x="6572991" y="49695"/>
                  <a:pt x="6400645" y="65574"/>
                  <a:pt x="6261965" y="69574"/>
                </a:cubicBezTo>
                <a:lnTo>
                  <a:pt x="5427078" y="89452"/>
                </a:lnTo>
                <a:lnTo>
                  <a:pt x="5218356" y="99391"/>
                </a:lnTo>
                <a:cubicBezTo>
                  <a:pt x="5171931" y="102044"/>
                  <a:pt x="5125619" y="106429"/>
                  <a:pt x="5079209" y="109330"/>
                </a:cubicBezTo>
                <a:lnTo>
                  <a:pt x="4900304" y="119269"/>
                </a:lnTo>
                <a:lnTo>
                  <a:pt x="4522617" y="109330"/>
                </a:lnTo>
                <a:cubicBezTo>
                  <a:pt x="4512708" y="108890"/>
                  <a:pt x="4407665" y="92620"/>
                  <a:pt x="4393409" y="89452"/>
                </a:cubicBezTo>
                <a:cubicBezTo>
                  <a:pt x="4383182" y="87179"/>
                  <a:pt x="4373864" y="81568"/>
                  <a:pt x="4363591" y="79513"/>
                </a:cubicBezTo>
                <a:cubicBezTo>
                  <a:pt x="4340619" y="74919"/>
                  <a:pt x="4317208" y="72887"/>
                  <a:pt x="4294017" y="69574"/>
                </a:cubicBezTo>
                <a:lnTo>
                  <a:pt x="3836817" y="79513"/>
                </a:lnTo>
                <a:cubicBezTo>
                  <a:pt x="3757267" y="81786"/>
                  <a:pt x="3677833" y="87386"/>
                  <a:pt x="3598278" y="89452"/>
                </a:cubicBezTo>
                <a:lnTo>
                  <a:pt x="3071504" y="99391"/>
                </a:lnTo>
                <a:lnTo>
                  <a:pt x="2743513" y="109330"/>
                </a:lnTo>
                <a:lnTo>
                  <a:pt x="2246556" y="99391"/>
                </a:lnTo>
                <a:cubicBezTo>
                  <a:pt x="2229674" y="98777"/>
                  <a:pt x="2213482" y="92474"/>
                  <a:pt x="2196861" y="89452"/>
                </a:cubicBezTo>
                <a:cubicBezTo>
                  <a:pt x="2177034" y="85847"/>
                  <a:pt x="2157223" y="82013"/>
                  <a:pt x="2137226" y="79513"/>
                </a:cubicBezTo>
                <a:cubicBezTo>
                  <a:pt x="2104188" y="75383"/>
                  <a:pt x="2070965" y="72887"/>
                  <a:pt x="2037835" y="69574"/>
                </a:cubicBezTo>
                <a:cubicBezTo>
                  <a:pt x="1930690" y="42788"/>
                  <a:pt x="2009557" y="60400"/>
                  <a:pt x="1789356" y="39756"/>
                </a:cubicBezTo>
                <a:cubicBezTo>
                  <a:pt x="1722143" y="33455"/>
                  <a:pt x="1616013" y="23713"/>
                  <a:pt x="1550817" y="19878"/>
                </a:cubicBezTo>
                <a:cubicBezTo>
                  <a:pt x="1481285" y="15788"/>
                  <a:pt x="1411657" y="13506"/>
                  <a:pt x="1342096" y="9939"/>
                </a:cubicBezTo>
                <a:lnTo>
                  <a:pt x="1163191" y="0"/>
                </a:lnTo>
                <a:cubicBezTo>
                  <a:pt x="1138459" y="2473"/>
                  <a:pt x="1027830" y="12123"/>
                  <a:pt x="994226" y="19878"/>
                </a:cubicBezTo>
                <a:cubicBezTo>
                  <a:pt x="994225" y="19878"/>
                  <a:pt x="919683" y="44725"/>
                  <a:pt x="904774" y="49695"/>
                </a:cubicBezTo>
                <a:cubicBezTo>
                  <a:pt x="871812" y="60683"/>
                  <a:pt x="885433" y="59635"/>
                  <a:pt x="865017" y="59635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42D4CC-A5A7-094C-BBC9-EDA96C60BE41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/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dirty="0"/>
                  <a:t>How to solve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  <a:blipFill>
                <a:blip r:embed="rId2"/>
                <a:stretch>
                  <a:fillRect l="-2564" t="-11111" r="-6960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1FD12735-C6ED-B048-B729-BFC5399882B0}"/>
              </a:ext>
            </a:extLst>
          </p:cNvPr>
          <p:cNvGrpSpPr/>
          <p:nvPr/>
        </p:nvGrpSpPr>
        <p:grpSpPr>
          <a:xfrm>
            <a:off x="327991" y="4863547"/>
            <a:ext cx="10780836" cy="707886"/>
            <a:chOff x="327991" y="4863547"/>
            <a:chExt cx="10780836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E68462B-081B-5D43-99E9-544ECE98AB36}"/>
                    </a:ext>
                  </a:extLst>
                </p:cNvPr>
                <p:cNvSpPr/>
                <p:nvPr/>
              </p:nvSpPr>
              <p:spPr>
                <a:xfrm>
                  <a:off x="327991" y="4863547"/>
                  <a:ext cx="10780836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chemeClr val="accent5">
                          <a:lumMod val="75000"/>
                        </a:schemeClr>
                      </a:solidFill>
                      <a:cs typeface="Calibri"/>
                    </a:rPr>
                    <a:t>Benefit of PMP:  (1) </a:t>
                  </a:r>
                  <a:r>
                    <a:rPr lang="en-US" altLang="zh-CN" sz="2000" b="1" dirty="0">
                      <a:cs typeface="Calibri"/>
                    </a:rPr>
                    <a:t>does not require gradient </a:t>
                  </a:r>
                  <a:r>
                    <a:rPr lang="en-US" altLang="zh-CN" sz="2000" b="1" dirty="0" err="1">
                      <a:cs typeface="Calibri"/>
                    </a:rPr>
                    <a:t>w.r.t</a:t>
                  </a:r>
                  <a:r>
                    <a:rPr lang="en-US" altLang="zh-CN" sz="2000" b="1" dirty="0">
                      <a:cs typeface="Calibri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/>
                        </a:rPr>
                        <m:t>𝑾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</m:oMath>
                  </a14:m>
                  <a:r>
                    <a:rPr lang="en-US" altLang="zh-CN" sz="2000" b="1" dirty="0">
                      <a:cs typeface="Calibri"/>
                    </a:rPr>
                    <a:t>          train 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cs typeface="Calibri"/>
                    </a:rPr>
                    <a:t>discrete</a:t>
                  </a:r>
                  <a:r>
                    <a:rPr lang="en-US" altLang="zh-CN" sz="2000" b="1" dirty="0">
                      <a:cs typeface="Calibri"/>
                    </a:rPr>
                    <a:t> variables</a:t>
                  </a:r>
                </a:p>
                <a:p>
                  <a:r>
                    <a:rPr lang="en-US" altLang="zh-CN" sz="2000" b="1" dirty="0">
                      <a:solidFill>
                        <a:schemeClr val="accent5">
                          <a:lumMod val="75000"/>
                        </a:schemeClr>
                      </a:solidFill>
                      <a:cs typeface="Calibri"/>
                    </a:rPr>
                    <a:t>				                                              </a:t>
                  </a:r>
                  <a:r>
                    <a:rPr lang="en-US" altLang="zh-CN" sz="2000" b="1" dirty="0">
                      <a:cs typeface="Calibri"/>
                    </a:rPr>
                    <a:t>get very 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cs typeface="Calibri"/>
                    </a:rPr>
                    <a:t>sparse</a:t>
                  </a:r>
                  <a:r>
                    <a:rPr lang="en-US" altLang="zh-CN" sz="2000" b="1" dirty="0">
                      <a:cs typeface="Calibri"/>
                    </a:rPr>
                    <a:t> weights (experimentally)</a:t>
                  </a:r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E68462B-081B-5D43-99E9-544ECE98AB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91" y="4863547"/>
                  <a:ext cx="10780836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588" t="-3509" r="-118" b="-122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4B231A54-9AC7-CC40-9017-8FDD7EBB668A}"/>
                </a:ext>
              </a:extLst>
            </p:cNvPr>
            <p:cNvCxnSpPr>
              <a:cxnSpLocks/>
            </p:cNvCxnSpPr>
            <p:nvPr/>
          </p:nvCxnSpPr>
          <p:spPr>
            <a:xfrm>
              <a:off x="6211956" y="5078895"/>
              <a:ext cx="3131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44D1275B-3835-BC4A-AEBD-9610130AA13C}"/>
                </a:ext>
              </a:extLst>
            </p:cNvPr>
            <p:cNvCxnSpPr>
              <a:cxnSpLocks/>
            </p:cNvCxnSpPr>
            <p:nvPr/>
          </p:nvCxnSpPr>
          <p:spPr>
            <a:xfrm>
              <a:off x="6206058" y="5350565"/>
              <a:ext cx="3131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494FC732-5F95-4D41-AC11-96DE4BD44E5F}"/>
              </a:ext>
            </a:extLst>
          </p:cNvPr>
          <p:cNvSpPr/>
          <p:nvPr/>
        </p:nvSpPr>
        <p:spPr>
          <a:xfrm>
            <a:off x="1132868" y="5371378"/>
            <a:ext cx="4293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                 (2) </a:t>
            </a:r>
            <a:r>
              <a:rPr lang="en-US" altLang="zh-CN" sz="2000" b="1" dirty="0">
                <a:cs typeface="Calibri"/>
              </a:rPr>
              <a:t>optimize </a:t>
            </a:r>
            <a:r>
              <a:rPr lang="en-US" altLang="zh-CN" sz="2000" b="1" dirty="0">
                <a:solidFill>
                  <a:srgbClr val="C00000"/>
                </a:solidFill>
                <a:cs typeface="Calibri"/>
              </a:rPr>
              <a:t>parallelly</a:t>
            </a:r>
            <a:r>
              <a:rPr lang="en-US" altLang="zh-CN" sz="2000" b="1" dirty="0">
                <a:cs typeface="Calibri"/>
              </a:rPr>
              <a:t> for all t</a:t>
            </a:r>
            <a:endParaRPr lang="zh-CN" altLang="en-US" sz="20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1FA212-CB19-F64B-86B2-600757675236}"/>
              </a:ext>
            </a:extLst>
          </p:cNvPr>
          <p:cNvSpPr/>
          <p:nvPr/>
        </p:nvSpPr>
        <p:spPr>
          <a:xfrm>
            <a:off x="1132868" y="5679154"/>
            <a:ext cx="100617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                 (3) </a:t>
            </a:r>
            <a:r>
              <a:rPr lang="en-US" altLang="zh-CN" sz="2000" b="1" dirty="0">
                <a:cs typeface="Calibri"/>
              </a:rPr>
              <a:t>for </a:t>
            </a:r>
            <a:r>
              <a:rPr lang="en-US" altLang="zh-CN" sz="2000" b="1" dirty="0">
                <a:solidFill>
                  <a:srgbClr val="C00000"/>
                </a:solidFill>
                <a:cs typeface="Calibri"/>
              </a:rPr>
              <a:t>analysis</a:t>
            </a:r>
            <a:r>
              <a:rPr lang="en-US" altLang="zh-CN" sz="2000" b="1" dirty="0">
                <a:cs typeface="Calibri"/>
              </a:rPr>
              <a:t>: rigorous error estimates and convergence results can be established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F9879D83-6942-B747-B53D-7693B9107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069" y="1772605"/>
                <a:ext cx="11767931" cy="302063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200" b="1" dirty="0">
                    <a:solidFill>
                      <a:schemeClr val="tx1"/>
                    </a:solidFill>
                    <a:cs typeface="Calibri"/>
                  </a:rPr>
                  <a:t>Discrete PMP</a:t>
                </a: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The optimal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must satisfy: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Forward update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+1</m:t>
                        </m:r>
                      </m:sub>
                      <m: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𝑔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Backward </a:t>
                </a: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update</a:t>
                </a: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∇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i="1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𝛻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  <m:sup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Optimality condition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unc>
                      <m:func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∈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𝒲</m:t>
                            </m:r>
                          </m:lim>
                        </m:limLow>
                      </m:fName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,       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∀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=0,…,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𝑇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−1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F9879D83-6942-B747-B53D-7693B910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69" y="1772605"/>
                <a:ext cx="11767931" cy="302063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7A1B7BD4-1F80-ED4B-B9BE-7B507C69652D}"/>
              </a:ext>
            </a:extLst>
          </p:cNvPr>
          <p:cNvSpPr/>
          <p:nvPr/>
        </p:nvSpPr>
        <p:spPr>
          <a:xfrm>
            <a:off x="-33198" y="6289060"/>
            <a:ext cx="12478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 err="1">
                <a:latin typeface="+mj-lt"/>
              </a:rPr>
              <a:t>Qianxiao</a:t>
            </a:r>
            <a:r>
              <a:rPr lang="en" altLang="zh-CN" sz="1400" dirty="0">
                <a:latin typeface="+mj-lt"/>
              </a:rPr>
              <a:t> Li et al. An optimal control approach to deep learning and applications to discrete-weight neural networks. </a:t>
            </a:r>
            <a:r>
              <a:rPr lang="en" altLang="zh-CN" sz="1400" i="1" dirty="0">
                <a:latin typeface="+mj-lt"/>
              </a:rPr>
              <a:t>International Conference on Machine Learning</a:t>
            </a:r>
            <a:r>
              <a:rPr lang="en" altLang="zh-CN" sz="1400" dirty="0">
                <a:latin typeface="+mj-lt"/>
              </a:rPr>
              <a:t>, 2018</a:t>
            </a:r>
          </a:p>
          <a:p>
            <a:r>
              <a:rPr lang="en" altLang="zh-CN" sz="1400" dirty="0" err="1">
                <a:latin typeface="+mj-lt"/>
              </a:rPr>
              <a:t>Qianxiao</a:t>
            </a:r>
            <a:r>
              <a:rPr lang="en" altLang="zh-CN" sz="1400" dirty="0">
                <a:latin typeface="+mj-lt"/>
              </a:rPr>
              <a:t> Li et al. Maximum principle based algorithms for deep learning. </a:t>
            </a:r>
            <a:r>
              <a:rPr lang="en" altLang="zh-CN" sz="1400" i="1" dirty="0">
                <a:latin typeface="+mj-lt"/>
              </a:rPr>
              <a:t>The Journal of Machine Learning Research</a:t>
            </a:r>
            <a:r>
              <a:rPr lang="en" altLang="zh-CN" sz="1400" dirty="0">
                <a:latin typeface="+mj-lt"/>
              </a:rPr>
              <a:t>, 2017.</a:t>
            </a:r>
            <a:endParaRPr lang="en" altLang="zh-CN" sz="14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842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318" y="1714478"/>
                <a:ext cx="11398639" cy="41893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lIns="91440" tIns="45720" rIns="91440" bIns="45720" rtlCol="0" anchor="t"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b="1" dirty="0">
                    <a:solidFill>
                      <a:schemeClr val="tx1"/>
                    </a:solidFill>
                    <a:cs typeface="Calibri"/>
                  </a:rPr>
                  <a:t>Pontryagin's Maximum Principle (PMP)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The optimal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must satisfy: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Forward ODE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Backward ODE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  <m:r>
                              <a:rPr lang="en-US" altLang="zh-CN" sz="2200" b="0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r>
                              <a:rPr lang="en-US" altLang="zh-CN" sz="2200" b="0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),</m:t>
                            </m:r>
                            <m:r>
                              <a:rPr lang="en-US" altLang="zh-CN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</m:oMath>
                </a14:m>
                <a:r>
                  <a:rPr lang="en-US" sz="2200" i="1" dirty="0">
                    <a:solidFill>
                      <a:schemeClr val="tx1"/>
                    </a:solidFill>
                    <a:cs typeface="Calibri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𝛻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20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endParaRPr lang="en-US" sz="2200" i="1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Optimality condition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unc>
                      <m:func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∈</m:t>
                            </m:r>
                            <m: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𝒲</m:t>
                            </m:r>
                          </m:lim>
                        </m:limLow>
                      </m:fName>
                      <m:e>
                        <m:nary>
                          <m:naryPr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𝐻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r>
                              <a:rPr lang="en-US" altLang="zh-CN" sz="2200" i="1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rgbClr val="48864C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solidFill>
                                      <a:srgbClr val="48864C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𝑑𝑡</m:t>
                        </m:r>
                      </m:e>
                    </m:func>
                  </m:oMath>
                </a14:m>
                <a:r>
                  <a:rPr lang="en-US" sz="2200" dirty="0">
                    <a:solidFill>
                      <a:schemeClr val="tx1"/>
                    </a:solidFill>
                    <a:cs typeface="Calibri"/>
                  </a:rPr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318" y="1714478"/>
                <a:ext cx="11398639" cy="4189365"/>
              </a:xfrm>
              <a:prstGeom prst="roundRect">
                <a:avLst/>
              </a:prstGeom>
              <a:blipFill>
                <a:blip r:embed="rId2"/>
                <a:stretch>
                  <a:fillRect b="-12651"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F42D4CC-A5A7-094C-BBC9-EDA96C60BE41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/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dirty="0"/>
                  <a:t>How to solve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  <a:blipFill>
                <a:blip r:embed="rId3"/>
                <a:stretch>
                  <a:fillRect l="-2564" t="-11111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212661A-2959-394F-BD20-E920D1FD08DD}"/>
                  </a:ext>
                </a:extLst>
              </p:cNvPr>
              <p:cNvSpPr txBox="1"/>
              <p:nvPr/>
            </p:nvSpPr>
            <p:spPr>
              <a:xfrm>
                <a:off x="4516630" y="4224128"/>
                <a:ext cx="4249682" cy="709556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 w="158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sz="2200" b="1" dirty="0">
                    <a:solidFill>
                      <a:srgbClr val="48864C"/>
                    </a:solidFill>
                  </a:rPr>
                  <a:t>Adjoint process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𝑷</m:t>
                    </m:r>
                    <m:d>
                      <m:dPr>
                        <m:ctrlPr>
                          <a:rPr lang="en-US" altLang="zh-CN" sz="2200" b="1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rgbClr val="48864C"/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f>
                      <m:fPr>
                        <m:ctrlP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𝝏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𝑳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𝑻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))</m:t>
                        </m:r>
                      </m:num>
                      <m:den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sz="2200" b="1" i="1" smtClean="0">
                                <a:solidFill>
                                  <a:srgbClr val="48864C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  <m:r>
                          <a:rPr lang="en-US" altLang="zh-CN" sz="2200" b="1" i="1" smtClean="0">
                            <a:solidFill>
                              <a:srgbClr val="48864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den>
                    </m:f>
                  </m:oMath>
                </a14:m>
                <a:endParaRPr kumimoji="1" lang="zh-CN" altLang="en-US" sz="2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212661A-2959-394F-BD20-E920D1FD0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630" y="4224128"/>
                <a:ext cx="4249682" cy="709556"/>
              </a:xfrm>
              <a:prstGeom prst="roundRect">
                <a:avLst/>
              </a:prstGeom>
              <a:blipFill>
                <a:blip r:embed="rId4"/>
                <a:stretch>
                  <a:fillRect l="-893"/>
                </a:stretch>
              </a:blipFill>
              <a:ln w="158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97B8BC22-B823-1649-BE26-5547AB023B25}"/>
              </a:ext>
            </a:extLst>
          </p:cNvPr>
          <p:cNvCxnSpPr>
            <a:endCxn id="2" idx="1"/>
          </p:cNvCxnSpPr>
          <p:nvPr/>
        </p:nvCxnSpPr>
        <p:spPr>
          <a:xfrm>
            <a:off x="3796747" y="3943338"/>
            <a:ext cx="719883" cy="635568"/>
          </a:xfrm>
          <a:prstGeom prst="bentConnector3">
            <a:avLst>
              <a:gd name="adj1" fmla="val 29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92DF6E0-98DB-6E40-939E-576945E74CB4}"/>
                  </a:ext>
                </a:extLst>
              </p:cNvPr>
              <p:cNvSpPr/>
              <p:nvPr/>
            </p:nvSpPr>
            <p:spPr>
              <a:xfrm>
                <a:off x="3332677" y="1228932"/>
                <a:ext cx="423321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200" b="1" dirty="0">
                    <a:solidFill>
                      <a:srgbClr val="C00000"/>
                    </a:solidFill>
                  </a:rPr>
                  <a:t>Time-invariant variable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d>
                      <m:dPr>
                        <m:ctrlPr>
                          <a:rPr lang="en-US" altLang="zh-CN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</m:e>
                    </m:d>
                    <m:r>
                      <a:rPr lang="en-US" altLang="zh-CN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≡</m:t>
                    </m:r>
                    <m:r>
                      <a:rPr lang="en-US" altLang="zh-CN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</m:oMath>
                </a14:m>
                <a:endParaRPr lang="zh-CN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92DF6E0-98DB-6E40-939E-576945E74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677" y="1228932"/>
                <a:ext cx="4233210" cy="430887"/>
              </a:xfrm>
              <a:prstGeom prst="rect">
                <a:avLst/>
              </a:prstGeom>
              <a:blipFill>
                <a:blip r:embed="rId5"/>
                <a:stretch>
                  <a:fillRect l="-1493" t="-8571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0AE1137-5323-9042-914C-428C367BFA96}"/>
              </a:ext>
            </a:extLst>
          </p:cNvPr>
          <p:cNvCxnSpPr>
            <a:endCxn id="8" idx="2"/>
          </p:cNvCxnSpPr>
          <p:nvPr/>
        </p:nvCxnSpPr>
        <p:spPr>
          <a:xfrm flipH="1">
            <a:off x="2260448" y="1228932"/>
            <a:ext cx="900195" cy="4457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36F215C-8729-E042-B511-023B17656D42}"/>
              </a:ext>
            </a:extLst>
          </p:cNvPr>
          <p:cNvCxnSpPr>
            <a:stCxn id="8" idx="0"/>
          </p:cNvCxnSpPr>
          <p:nvPr/>
        </p:nvCxnSpPr>
        <p:spPr>
          <a:xfrm>
            <a:off x="2260448" y="1213058"/>
            <a:ext cx="850500" cy="4467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A8CBBFD-2E11-9F49-B9A2-8C86FBC8DD9D}"/>
              </a:ext>
            </a:extLst>
          </p:cNvPr>
          <p:cNvGrpSpPr/>
          <p:nvPr/>
        </p:nvGrpSpPr>
        <p:grpSpPr>
          <a:xfrm>
            <a:off x="3692541" y="5644942"/>
            <a:ext cx="5486040" cy="751766"/>
            <a:chOff x="4764240" y="5622449"/>
            <a:chExt cx="5486040" cy="75176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51BE855-F46C-DE4E-ACC1-CB09E2E518B2}"/>
                </a:ext>
              </a:extLst>
            </p:cNvPr>
            <p:cNvSpPr txBox="1"/>
            <p:nvPr/>
          </p:nvSpPr>
          <p:spPr>
            <a:xfrm>
              <a:off x="6344110" y="5943328"/>
              <a:ext cx="24222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200" b="1" dirty="0">
                  <a:solidFill>
                    <a:schemeClr val="accent2">
                      <a:lumMod val="75000"/>
                    </a:schemeClr>
                  </a:solidFill>
                </a:rPr>
                <a:t>memory inefficient</a:t>
              </a:r>
              <a:endParaRPr kumimoji="1" lang="zh-CN" altLang="en-US" sz="2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288E3C8-6AFB-284F-900C-83578B3C2CC5}"/>
                    </a:ext>
                  </a:extLst>
                </p14:cNvPr>
                <p14:cNvContentPartPr/>
                <p14:nvPr/>
              </p14:nvContentPartPr>
              <p14:xfrm>
                <a:off x="4764240" y="5622449"/>
                <a:ext cx="5486040" cy="2102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288E3C8-6AFB-284F-900C-83578B3C2C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46240" y="5604449"/>
                  <a:ext cx="5521680" cy="24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39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318" y="1714478"/>
                <a:ext cx="11398639" cy="424183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b="1" dirty="0">
                    <a:solidFill>
                      <a:schemeClr val="accent2">
                        <a:lumMod val="75000"/>
                      </a:schemeClr>
                    </a:solidFill>
                    <a:cs typeface="Calibri"/>
                  </a:rPr>
                  <a:t>Gradient Descent</a:t>
                </a:r>
              </a:p>
              <a:p>
                <a:pPr marL="914400" lvl="1" indent="-45720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Forward ODE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cs typeface="Calibri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cs typeface="Calibri"/>
                </a:endParaRPr>
              </a:p>
              <a:p>
                <a:pPr marL="457200" lvl="1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sz="2200" b="1" dirty="0">
                  <a:solidFill>
                    <a:schemeClr val="accent5">
                      <a:lumMod val="75000"/>
                    </a:schemeClr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318" y="1714478"/>
                <a:ext cx="11398639" cy="424183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F42D4CC-A5A7-094C-BBC9-EDA96C60BE41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/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dirty="0"/>
                  <a:t>How to solve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≡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1024AF5-C085-4148-B131-B6E186AB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8" y="1213058"/>
                <a:ext cx="3464260" cy="461665"/>
              </a:xfrm>
              <a:prstGeom prst="rect">
                <a:avLst/>
              </a:prstGeom>
              <a:blipFill>
                <a:blip r:embed="rId3"/>
                <a:stretch>
                  <a:fillRect l="-2564" t="-11111" r="-6960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7336A3B-C0AF-9144-A856-3B06FF1CCD91}"/>
                  </a:ext>
                </a:extLst>
              </p:cNvPr>
              <p:cNvSpPr/>
              <p:nvPr/>
            </p:nvSpPr>
            <p:spPr>
              <a:xfrm>
                <a:off x="1590261" y="4239388"/>
                <a:ext cx="10336696" cy="544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b="1" dirty="0">
                        <a:solidFill>
                          <a:schemeClr val="accent5">
                            <a:lumMod val="75000"/>
                          </a:schemeClr>
                        </a:solidFill>
                        <a:cs typeface="Calibri"/>
                      </a:rPr>
                      <m:t>Backward</m:t>
                    </m:r>
                    <m:r>
                      <m:rPr>
                        <m:nor/>
                      </m:rPr>
                      <a:rPr lang="en-US" altLang="zh-CN" sz="2200" b="1" dirty="0">
                        <a:solidFill>
                          <a:schemeClr val="accent5">
                            <a:lumMod val="75000"/>
                          </a:schemeClr>
                        </a:solidFill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200" b="1" dirty="0">
                        <a:solidFill>
                          <a:schemeClr val="accent5">
                            <a:lumMod val="75000"/>
                          </a:schemeClr>
                        </a:solidFill>
                        <a:cs typeface="Calibri"/>
                      </a:rPr>
                      <m:t>integral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cs typeface="Calibri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))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libri"/>
                              </a:rPr>
                              <m:t>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libri"/>
                      </a:rPr>
                      <m:t>𝑑𝑡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7336A3B-C0AF-9144-A856-3B06FF1CC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1" y="4239388"/>
                <a:ext cx="10336696" cy="544893"/>
              </a:xfrm>
              <a:prstGeom prst="rect">
                <a:avLst/>
              </a:prstGeom>
              <a:blipFill>
                <a:blip r:embed="rId4"/>
                <a:stretch>
                  <a:fillRect t="-97727" b="-15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AA6F18E-88E2-2C49-95F3-FDDD61B09331}"/>
                  </a:ext>
                </a:extLst>
              </p:cNvPr>
              <p:cNvSpPr/>
              <p:nvPr/>
            </p:nvSpPr>
            <p:spPr>
              <a:xfrm>
                <a:off x="1183631" y="5358653"/>
                <a:ext cx="6469500" cy="597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b="1" dirty="0">
                    <a:cs typeface="Calibri"/>
                  </a:rPr>
                  <a:t>3.    </a:t>
                </a:r>
                <a:r>
                  <a:rPr lang="en-US" altLang="zh-CN" sz="2200" b="1" dirty="0">
                    <a:solidFill>
                      <a:schemeClr val="accent5">
                        <a:lumMod val="75000"/>
                      </a:schemeClr>
                    </a:solidFill>
                    <a:cs typeface="Calibri"/>
                  </a:rPr>
                  <a:t>Gradient update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Calibri"/>
                      </a:rPr>
                      <m:t>←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))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den>
                    </m:f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AA6F18E-88E2-2C49-95F3-FDDD61B09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631" y="5358653"/>
                <a:ext cx="6469500" cy="597664"/>
              </a:xfrm>
              <a:prstGeom prst="rect">
                <a:avLst/>
              </a:prstGeom>
              <a:blipFill>
                <a:blip r:embed="rId5"/>
                <a:stretch>
                  <a:fillRect l="-978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9D2EB8-862E-4B47-A77A-10F7CAEF3571}"/>
              </a:ext>
            </a:extLst>
          </p:cNvPr>
          <p:cNvGrpSpPr/>
          <p:nvPr/>
        </p:nvGrpSpPr>
        <p:grpSpPr>
          <a:xfrm>
            <a:off x="8001000" y="2476563"/>
            <a:ext cx="1813399" cy="430887"/>
            <a:chOff x="8001000" y="2476563"/>
            <a:chExt cx="1813399" cy="430887"/>
          </a:xfrm>
        </p:grpSpPr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0A8F6E33-B505-4F41-B1DC-4434F7CB049F}"/>
                </a:ext>
              </a:extLst>
            </p:cNvPr>
            <p:cNvCxnSpPr/>
            <p:nvPr/>
          </p:nvCxnSpPr>
          <p:spPr>
            <a:xfrm>
              <a:off x="8001000" y="2692007"/>
              <a:ext cx="526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A2B6D56-F461-1A4B-B349-AB306BBC7061}"/>
                    </a:ext>
                  </a:extLst>
                </p:cNvPr>
                <p:cNvSpPr txBox="1"/>
                <p:nvPr/>
              </p:nvSpPr>
              <p:spPr>
                <a:xfrm>
                  <a:off x="8555400" y="2476563"/>
                  <a:ext cx="12589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2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Get </a:t>
                  </a:r>
                  <a14:m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𝑋</m:t>
                      </m:r>
                      <m:r>
                        <a:rPr lang="en-US" altLang="zh-CN" sz="2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𝑇</m:t>
                      </m:r>
                      <m:r>
                        <a:rPr lang="en-US" altLang="zh-CN" sz="2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a14:m>
                  <a:endParaRPr kumimoji="1" lang="zh-CN" altLang="en-US" sz="2200" i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A2B6D56-F461-1A4B-B349-AB306BBC7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5400" y="2476563"/>
                  <a:ext cx="1258999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6000" t="-5714" r="-2000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6D817D5A-9A74-AA42-9CDC-75D608508361}"/>
                  </a:ext>
                </a:extLst>
              </p:cNvPr>
              <p:cNvSpPr/>
              <p:nvPr/>
            </p:nvSpPr>
            <p:spPr>
              <a:xfrm rot="10800000" flipV="1">
                <a:off x="8130209" y="2969075"/>
                <a:ext cx="3081130" cy="1069722"/>
              </a:xfrm>
              <a:prstGeom prst="roundRect">
                <a:avLst>
                  <a:gd name="adj" fmla="val 10552"/>
                </a:avLst>
              </a:prstGeom>
              <a:noFill/>
              <a:ln w="158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bIns="0" rtlCol="0" anchor="ctr">
                <a:no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</m:oMath>
                </a14:m>
                <a:endParaRPr lang="en-US" altLang="zh-CN" sz="2200" i="1" dirty="0">
                  <a:solidFill>
                    <a:schemeClr val="accent2">
                      <a:lumMod val="75000"/>
                    </a:schemeClr>
                  </a:solidFill>
                  <a:cs typeface="Calibri"/>
                </a:endParaRP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zh-CN" sz="2200" dirty="0">
                    <a:solidFill>
                      <a:schemeClr val="accent2">
                        <a:lumMod val="75000"/>
                      </a:schemeClr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𝛻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altLang="zh-CN" sz="22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  <m:r>
                      <a:rPr lang="en-US" altLang="zh-CN" sz="22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2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d>
                    <m:r>
                      <a:rPr lang="en-US" altLang="zh-CN" sz="22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altLang="zh-CN" sz="2200" i="1" dirty="0">
                  <a:solidFill>
                    <a:schemeClr val="tx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6D817D5A-9A74-AA42-9CDC-75D608508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130209" y="2969075"/>
                <a:ext cx="3081130" cy="1069722"/>
              </a:xfrm>
              <a:prstGeom prst="roundRect">
                <a:avLst>
                  <a:gd name="adj" fmla="val 10552"/>
                </a:avLst>
              </a:prstGeom>
              <a:blipFill>
                <a:blip r:embed="rId7"/>
                <a:stretch>
                  <a:fillRect b="-4651"/>
                </a:stretch>
              </a:blipFill>
              <a:ln w="158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7D9A627B-09A9-F847-8197-08E3FE3E355A}"/>
              </a:ext>
            </a:extLst>
          </p:cNvPr>
          <p:cNvGrpSpPr/>
          <p:nvPr/>
        </p:nvGrpSpPr>
        <p:grpSpPr>
          <a:xfrm>
            <a:off x="742121" y="2956554"/>
            <a:ext cx="8213036" cy="1054712"/>
            <a:chOff x="742121" y="2956554"/>
            <a:chExt cx="8213036" cy="1054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E8FC23F-DEFA-1A4F-8401-516E2797A5A8}"/>
                    </a:ext>
                  </a:extLst>
                </p:cNvPr>
                <p:cNvSpPr/>
                <p:nvPr/>
              </p:nvSpPr>
              <p:spPr>
                <a:xfrm>
                  <a:off x="742121" y="2956554"/>
                  <a:ext cx="8213036" cy="10547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altLang="zh-CN" sz="2200" b="1" dirty="0">
                      <a:cs typeface="Calibri"/>
                    </a:rPr>
                    <a:t>2.    </a:t>
                  </a:r>
                  <a:r>
                    <a:rPr lang="en-US" altLang="zh-CN" sz="2200" b="1" dirty="0">
                      <a:solidFill>
                        <a:schemeClr val="accent5">
                          <a:lumMod val="75000"/>
                        </a:schemeClr>
                      </a:solidFill>
                      <a:cs typeface="Calibri"/>
                    </a:rPr>
                    <a:t>Backward ODE</a:t>
                  </a:r>
                  <a14:m>
                    <m:oMath xmlns:m="http://schemas.openxmlformats.org/officeDocument/2006/math">
                      <m:r>
                        <a:rPr lang="en-US" altLang="zh-CN" sz="2000" b="1">
                          <a:latin typeface="Cambria Math" panose="02040503050406030204" pitchFamily="18" charset="0"/>
                          <a:cs typeface="Calibri"/>
                        </a:rPr>
                        <m:t>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𝑑𝑋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𝑑𝑡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</m:oMath>
                  </a14:m>
                  <a:r>
                    <a:rPr lang="en-US" altLang="zh-CN" sz="2000" dirty="0">
                      <a:cs typeface="Calibri"/>
                    </a:rPr>
                    <a:t> </a:t>
                  </a:r>
                </a:p>
                <a:p>
                  <a:pPr lvl="1"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altLang="zh-CN" sz="2000" i="1" dirty="0">
                      <a:cs typeface="Calibri"/>
                    </a:rPr>
                    <a:t>        </a:t>
                  </a:r>
                  <a:r>
                    <a:rPr lang="en-US" altLang="zh-CN" sz="2000" dirty="0">
                      <a:cs typeface="Calibri"/>
                    </a:rPr>
                    <a:t>                                 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𝑑𝑃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cs typeface="Calibri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𝐻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libri"/>
                        </a:rPr>
                        <m:t>𝑑𝑡</m:t>
                      </m:r>
                    </m:oMath>
                  </a14:m>
                  <a:r>
                    <a:rPr lang="en-US" altLang="zh-CN" sz="2200" i="1" dirty="0">
                      <a:cs typeface="Calibri"/>
                    </a:rPr>
                    <a:t>,     </a:t>
                  </a:r>
                  <a:endParaRPr lang="en-US" altLang="zh-CN" sz="2200" i="1" dirty="0">
                    <a:solidFill>
                      <a:schemeClr val="accent2">
                        <a:lumMod val="75000"/>
                      </a:schemeClr>
                    </a:solidFill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E8FC23F-DEFA-1A4F-8401-516E2797A5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121" y="2956554"/>
                  <a:ext cx="8213036" cy="1054712"/>
                </a:xfrm>
                <a:prstGeom prst="rect">
                  <a:avLst/>
                </a:prstGeom>
                <a:blipFill>
                  <a:blip r:embed="rId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8A950DBF-4816-7E4E-9805-E9C7EF586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6756" y="3300246"/>
              <a:ext cx="3634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61E61D0A-EA84-7740-9573-BED02FE1DC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6756" y="3808267"/>
              <a:ext cx="363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54004-F658-EC41-93BD-DFFE997F5F48}"/>
              </a:ext>
            </a:extLst>
          </p:cNvPr>
          <p:cNvSpPr txBox="1"/>
          <p:nvPr/>
        </p:nvSpPr>
        <p:spPr>
          <a:xfrm>
            <a:off x="248371" y="6131668"/>
            <a:ext cx="1194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Tian Qi Chen, </a:t>
            </a:r>
            <a:r>
              <a:rPr lang="en-US" altLang="zh-CN" dirty="0" err="1">
                <a:latin typeface="+mj-lt"/>
              </a:rPr>
              <a:t>Yulia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Rubanova</a:t>
            </a:r>
            <a:r>
              <a:rPr lang="en-US" altLang="zh-CN" dirty="0">
                <a:latin typeface="+mj-lt"/>
              </a:rPr>
              <a:t>, Jesse Bettencourt, and David K </a:t>
            </a:r>
            <a:r>
              <a:rPr lang="en-US" altLang="zh-CN" dirty="0" err="1">
                <a:latin typeface="+mj-lt"/>
              </a:rPr>
              <a:t>Duvenaud</a:t>
            </a:r>
            <a:r>
              <a:rPr lang="en-US" altLang="zh-CN" dirty="0">
                <a:latin typeface="+mj-lt"/>
              </a:rPr>
              <a:t>. Neural ordinary differential equations. In </a:t>
            </a:r>
            <a:r>
              <a:rPr lang="en-US" altLang="zh-CN" i="1" dirty="0">
                <a:latin typeface="+mj-lt"/>
              </a:rPr>
              <a:t>Advances in Neural Information Processing Systems</a:t>
            </a:r>
            <a:r>
              <a:rPr lang="en-US" altLang="zh-CN" dirty="0">
                <a:latin typeface="+mj-lt"/>
              </a:rPr>
              <a:t>, 2018. </a:t>
            </a:r>
            <a:r>
              <a:rPr lang="en-US" altLang="zh-CN" b="1" dirty="0">
                <a:latin typeface="+mj-lt"/>
              </a:rPr>
              <a:t>(NIPS best paper)</a:t>
            </a:r>
          </a:p>
        </p:txBody>
      </p:sp>
    </p:spTree>
    <p:extLst>
      <p:ext uri="{BB962C8B-B14F-4D97-AF65-F5344CB8AC3E}">
        <p14:creationId xmlns:p14="http://schemas.microsoft.com/office/powerpoint/2010/main" val="121946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0" grpId="0"/>
      <p:bldP spid="18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1024AF5-C085-4148-B131-B6E186ABC60E}"/>
              </a:ext>
            </a:extLst>
          </p:cNvPr>
          <p:cNvSpPr/>
          <p:nvPr/>
        </p:nvSpPr>
        <p:spPr>
          <a:xfrm>
            <a:off x="1472534" y="2464954"/>
            <a:ext cx="65284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b="1" dirty="0"/>
              <a:t>Benefit of continuous model?</a:t>
            </a:r>
          </a:p>
          <a:p>
            <a:endParaRPr kumimoji="1" lang="en-US" altLang="zh-CN" sz="2800" b="1" dirty="0"/>
          </a:p>
          <a:p>
            <a:r>
              <a:rPr kumimoji="1" lang="en-US" altLang="zh-CN" sz="2800" b="1" dirty="0"/>
              <a:t>Why not traditional NN?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4462D7-19FF-9C41-A1E2-4B1D6DB48396}"/>
              </a:ext>
            </a:extLst>
          </p:cNvPr>
          <p:cNvSpPr txBox="1"/>
          <p:nvPr/>
        </p:nvSpPr>
        <p:spPr>
          <a:xfrm>
            <a:off x="7325139" y="2076392"/>
            <a:ext cx="2018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infinite depth?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reversible?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21FBEF4-B280-BB43-AD34-AF913C257907}"/>
              </a:ext>
            </a:extLst>
          </p:cNvPr>
          <p:cNvCxnSpPr/>
          <p:nvPr/>
        </p:nvCxnSpPr>
        <p:spPr>
          <a:xfrm flipV="1">
            <a:off x="6366933" y="2359378"/>
            <a:ext cx="824089" cy="30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A746B295-A0FD-BB42-9436-1E881A82FB5F}"/>
              </a:ext>
            </a:extLst>
          </p:cNvPr>
          <p:cNvCxnSpPr>
            <a:cxnSpLocks/>
          </p:cNvCxnSpPr>
          <p:nvPr/>
        </p:nvCxnSpPr>
        <p:spPr>
          <a:xfrm>
            <a:off x="6366933" y="2664178"/>
            <a:ext cx="824089" cy="3612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58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FEBB-BB7A-4CAB-A5C3-2A56C4A3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9" y="84849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  <a:cs typeface="Calibri Light"/>
              </a:rPr>
              <a:t>Outline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BD96D-4AB7-4DE5-A81E-93E88B5F2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225" y="1282396"/>
            <a:ext cx="10515600" cy="5228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2400" b="1" dirty="0">
                <a:cs typeface="Calibri"/>
              </a:rPr>
              <a:t>Neural Architecture</a:t>
            </a:r>
            <a:endParaRPr lang="en-US" sz="2400" b="1" dirty="0"/>
          </a:p>
          <a:p>
            <a:pPr marL="457200" lvl="1" indent="0">
              <a:buNone/>
            </a:pPr>
            <a:r>
              <a:rPr lang="en-US" sz="2200" dirty="0">
                <a:cs typeface="Calibri"/>
              </a:rPr>
              <a:t>-  ODE Discretization</a:t>
            </a:r>
          </a:p>
          <a:p>
            <a:r>
              <a:rPr lang="en-US" sz="2400" b="1" dirty="0">
                <a:cs typeface="Calibri"/>
              </a:rPr>
              <a:t>Continuous</a:t>
            </a:r>
            <a:r>
              <a:rPr lang="zh-CN" altLang="en-US" sz="2400" b="1" dirty="0">
                <a:cs typeface="Calibri"/>
              </a:rPr>
              <a:t> </a:t>
            </a:r>
            <a:r>
              <a:rPr lang="en-US" altLang="zh-CN" sz="2400" b="1" dirty="0">
                <a:cs typeface="Calibri"/>
              </a:rPr>
              <a:t>Modeling</a:t>
            </a:r>
          </a:p>
          <a:p>
            <a:pPr marL="457200" lvl="1" indent="0">
              <a:buNone/>
            </a:pPr>
            <a:r>
              <a:rPr lang="en-US" sz="2200" dirty="0">
                <a:cs typeface="Calibri"/>
              </a:rPr>
              <a:t>- DNN replaced by ODE</a:t>
            </a:r>
          </a:p>
          <a:p>
            <a:r>
              <a:rPr lang="en-US" sz="2400" b="1" dirty="0">
                <a:cs typeface="Calibri"/>
              </a:rPr>
              <a:t>Optimization</a:t>
            </a:r>
          </a:p>
          <a:p>
            <a:pPr lvl="1">
              <a:buFontTx/>
              <a:buChar char="-"/>
            </a:pPr>
            <a:r>
              <a:rPr lang="en-US" sz="2200" dirty="0" err="1">
                <a:cs typeface="Calibri"/>
              </a:rPr>
              <a:t>Pontryagin's</a:t>
            </a:r>
            <a:r>
              <a:rPr lang="en-US" sz="2200" dirty="0">
                <a:cs typeface="Calibri"/>
              </a:rPr>
              <a:t> Maximum Principle</a:t>
            </a:r>
          </a:p>
          <a:p>
            <a:pPr lvl="1">
              <a:buFontTx/>
              <a:buChar char="-"/>
            </a:pPr>
            <a:r>
              <a:rPr lang="en-US" sz="2200" dirty="0">
                <a:cs typeface="Calibri"/>
              </a:rPr>
              <a:t>Compute gradient for continuous model</a:t>
            </a:r>
          </a:p>
          <a:p>
            <a:pPr>
              <a:buFont typeface="Arial"/>
            </a:pPr>
            <a:r>
              <a:rPr lang="en-US" sz="2400" b="1" dirty="0">
                <a:cs typeface="Calibri"/>
              </a:rPr>
              <a:t>Advantages of Continuous Model</a:t>
            </a:r>
          </a:p>
          <a:p>
            <a:pPr marL="457200" lvl="1" indent="0">
              <a:buNone/>
            </a:pPr>
            <a:r>
              <a:rPr lang="en-US" dirty="0">
                <a:cs typeface="Calibri"/>
              </a:rPr>
              <a:t>- </a:t>
            </a:r>
            <a:r>
              <a:rPr lang="en-US" sz="2200" dirty="0">
                <a:cs typeface="Calibri"/>
              </a:rPr>
              <a:t>Application 1: Generative Model</a:t>
            </a:r>
          </a:p>
          <a:p>
            <a:pPr marL="457200" lvl="1" indent="0">
              <a:buNone/>
            </a:pPr>
            <a:r>
              <a:rPr lang="en-US" sz="2200" dirty="0">
                <a:cs typeface="Calibri"/>
              </a:rPr>
              <a:t>- Application 2: Sequential Bayesian Inference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60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660DFF0-1FCD-2743-8FDC-6E69474012D0}"/>
              </a:ext>
            </a:extLst>
          </p:cNvPr>
          <p:cNvGrpSpPr/>
          <p:nvPr/>
        </p:nvGrpSpPr>
        <p:grpSpPr>
          <a:xfrm>
            <a:off x="8654118" y="4977995"/>
            <a:ext cx="2142643" cy="504272"/>
            <a:chOff x="8654118" y="4977995"/>
            <a:chExt cx="2142643" cy="504272"/>
          </a:xfrm>
        </p:grpSpPr>
        <p:sp>
          <p:nvSpPr>
            <p:cNvPr id="48" name="任意形状 47">
              <a:extLst>
                <a:ext uri="{FF2B5EF4-FFF2-40B4-BE49-F238E27FC236}">
                  <a16:creationId xmlns:a16="http://schemas.microsoft.com/office/drawing/2014/main" id="{165540C1-856C-7341-9815-A10F3D8A71D9}"/>
                </a:ext>
              </a:extLst>
            </p:cNvPr>
            <p:cNvSpPr/>
            <p:nvPr/>
          </p:nvSpPr>
          <p:spPr>
            <a:xfrm>
              <a:off x="8654118" y="4977995"/>
              <a:ext cx="1028281" cy="504272"/>
            </a:xfrm>
            <a:custGeom>
              <a:avLst/>
              <a:gdLst>
                <a:gd name="connsiteX0" fmla="*/ 924339 w 1152939"/>
                <a:gd name="connsiteY0" fmla="*/ 546652 h 596348"/>
                <a:gd name="connsiteX1" fmla="*/ 745435 w 1152939"/>
                <a:gd name="connsiteY1" fmla="*/ 566530 h 596348"/>
                <a:gd name="connsiteX2" fmla="*/ 675861 w 1152939"/>
                <a:gd name="connsiteY2" fmla="*/ 576469 h 596348"/>
                <a:gd name="connsiteX3" fmla="*/ 636105 w 1152939"/>
                <a:gd name="connsiteY3" fmla="*/ 586408 h 596348"/>
                <a:gd name="connsiteX4" fmla="*/ 526774 w 1152939"/>
                <a:gd name="connsiteY4" fmla="*/ 596348 h 596348"/>
                <a:gd name="connsiteX5" fmla="*/ 298174 w 1152939"/>
                <a:gd name="connsiteY5" fmla="*/ 586408 h 596348"/>
                <a:gd name="connsiteX6" fmla="*/ 188844 w 1152939"/>
                <a:gd name="connsiteY6" fmla="*/ 566530 h 596348"/>
                <a:gd name="connsiteX7" fmla="*/ 159026 w 1152939"/>
                <a:gd name="connsiteY7" fmla="*/ 546652 h 596348"/>
                <a:gd name="connsiteX8" fmla="*/ 139148 w 1152939"/>
                <a:gd name="connsiteY8" fmla="*/ 516835 h 596348"/>
                <a:gd name="connsiteX9" fmla="*/ 119270 w 1152939"/>
                <a:gd name="connsiteY9" fmla="*/ 496956 h 596348"/>
                <a:gd name="connsiteX10" fmla="*/ 99392 w 1152939"/>
                <a:gd name="connsiteY10" fmla="*/ 467139 h 596348"/>
                <a:gd name="connsiteX11" fmla="*/ 39757 w 1152939"/>
                <a:gd name="connsiteY11" fmla="*/ 397565 h 596348"/>
                <a:gd name="connsiteX12" fmla="*/ 19879 w 1152939"/>
                <a:gd name="connsiteY12" fmla="*/ 337930 h 596348"/>
                <a:gd name="connsiteX13" fmla="*/ 0 w 1152939"/>
                <a:gd name="connsiteY13" fmla="*/ 218661 h 596348"/>
                <a:gd name="connsiteX14" fmla="*/ 19879 w 1152939"/>
                <a:gd name="connsiteY14" fmla="*/ 159026 h 596348"/>
                <a:gd name="connsiteX15" fmla="*/ 29818 w 1152939"/>
                <a:gd name="connsiteY15" fmla="*/ 129208 h 596348"/>
                <a:gd name="connsiteX16" fmla="*/ 59635 w 1152939"/>
                <a:gd name="connsiteY16" fmla="*/ 99391 h 596348"/>
                <a:gd name="connsiteX17" fmla="*/ 119270 w 1152939"/>
                <a:gd name="connsiteY17" fmla="*/ 79513 h 596348"/>
                <a:gd name="connsiteX18" fmla="*/ 149087 w 1152939"/>
                <a:gd name="connsiteY18" fmla="*/ 69574 h 596348"/>
                <a:gd name="connsiteX19" fmla="*/ 178905 w 1152939"/>
                <a:gd name="connsiteY19" fmla="*/ 59635 h 596348"/>
                <a:gd name="connsiteX20" fmla="*/ 208722 w 1152939"/>
                <a:gd name="connsiteY20" fmla="*/ 49695 h 596348"/>
                <a:gd name="connsiteX21" fmla="*/ 258418 w 1152939"/>
                <a:gd name="connsiteY21" fmla="*/ 39756 h 596348"/>
                <a:gd name="connsiteX22" fmla="*/ 298174 w 1152939"/>
                <a:gd name="connsiteY22" fmla="*/ 29817 h 596348"/>
                <a:gd name="connsiteX23" fmla="*/ 566531 w 1152939"/>
                <a:gd name="connsiteY23" fmla="*/ 0 h 596348"/>
                <a:gd name="connsiteX24" fmla="*/ 705679 w 1152939"/>
                <a:gd name="connsiteY24" fmla="*/ 9939 h 596348"/>
                <a:gd name="connsiteX25" fmla="*/ 914400 w 1152939"/>
                <a:gd name="connsiteY25" fmla="*/ 29817 h 596348"/>
                <a:gd name="connsiteX26" fmla="*/ 1013792 w 1152939"/>
                <a:gd name="connsiteY26" fmla="*/ 59635 h 596348"/>
                <a:gd name="connsiteX27" fmla="*/ 1073426 w 1152939"/>
                <a:gd name="connsiteY27" fmla="*/ 99391 h 596348"/>
                <a:gd name="connsiteX28" fmla="*/ 1083366 w 1152939"/>
                <a:gd name="connsiteY28" fmla="*/ 129208 h 596348"/>
                <a:gd name="connsiteX29" fmla="*/ 1103244 w 1152939"/>
                <a:gd name="connsiteY29" fmla="*/ 149087 h 596348"/>
                <a:gd name="connsiteX30" fmla="*/ 1123122 w 1152939"/>
                <a:gd name="connsiteY30" fmla="*/ 178904 h 596348"/>
                <a:gd name="connsiteX31" fmla="*/ 1143000 w 1152939"/>
                <a:gd name="connsiteY31" fmla="*/ 238539 h 596348"/>
                <a:gd name="connsiteX32" fmla="*/ 1152939 w 1152939"/>
                <a:gd name="connsiteY32" fmla="*/ 268356 h 596348"/>
                <a:gd name="connsiteX33" fmla="*/ 1133061 w 1152939"/>
                <a:gd name="connsiteY33" fmla="*/ 447261 h 596348"/>
                <a:gd name="connsiteX34" fmla="*/ 1123122 w 1152939"/>
                <a:gd name="connsiteY34" fmla="*/ 477078 h 596348"/>
                <a:gd name="connsiteX35" fmla="*/ 1043609 w 1152939"/>
                <a:gd name="connsiteY35" fmla="*/ 546652 h 596348"/>
                <a:gd name="connsiteX36" fmla="*/ 924339 w 1152939"/>
                <a:gd name="connsiteY36" fmla="*/ 546652 h 59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52939" h="596348">
                  <a:moveTo>
                    <a:pt x="924339" y="546652"/>
                  </a:moveTo>
                  <a:cubicBezTo>
                    <a:pt x="874643" y="549965"/>
                    <a:pt x="925191" y="548555"/>
                    <a:pt x="745435" y="566530"/>
                  </a:cubicBezTo>
                  <a:cubicBezTo>
                    <a:pt x="722124" y="568861"/>
                    <a:pt x="698910" y="572278"/>
                    <a:pt x="675861" y="576469"/>
                  </a:cubicBezTo>
                  <a:cubicBezTo>
                    <a:pt x="662421" y="578913"/>
                    <a:pt x="649645" y="584603"/>
                    <a:pt x="636105" y="586408"/>
                  </a:cubicBezTo>
                  <a:cubicBezTo>
                    <a:pt x="599832" y="591245"/>
                    <a:pt x="563218" y="593035"/>
                    <a:pt x="526774" y="596348"/>
                  </a:cubicBezTo>
                  <a:cubicBezTo>
                    <a:pt x="450574" y="593035"/>
                    <a:pt x="374265" y="591656"/>
                    <a:pt x="298174" y="586408"/>
                  </a:cubicBezTo>
                  <a:cubicBezTo>
                    <a:pt x="278763" y="585069"/>
                    <a:pt x="210614" y="570884"/>
                    <a:pt x="188844" y="566530"/>
                  </a:cubicBezTo>
                  <a:cubicBezTo>
                    <a:pt x="178905" y="559904"/>
                    <a:pt x="167473" y="555099"/>
                    <a:pt x="159026" y="546652"/>
                  </a:cubicBezTo>
                  <a:cubicBezTo>
                    <a:pt x="150579" y="538206"/>
                    <a:pt x="146610" y="526163"/>
                    <a:pt x="139148" y="516835"/>
                  </a:cubicBezTo>
                  <a:cubicBezTo>
                    <a:pt x="133294" y="509518"/>
                    <a:pt x="125124" y="504273"/>
                    <a:pt x="119270" y="496956"/>
                  </a:cubicBezTo>
                  <a:cubicBezTo>
                    <a:pt x="111808" y="487628"/>
                    <a:pt x="107166" y="476208"/>
                    <a:pt x="99392" y="467139"/>
                  </a:cubicBezTo>
                  <a:cubicBezTo>
                    <a:pt x="76657" y="440615"/>
                    <a:pt x="53798" y="429158"/>
                    <a:pt x="39757" y="397565"/>
                  </a:cubicBezTo>
                  <a:cubicBezTo>
                    <a:pt x="31247" y="378417"/>
                    <a:pt x="23324" y="358598"/>
                    <a:pt x="19879" y="337930"/>
                  </a:cubicBezTo>
                  <a:lnTo>
                    <a:pt x="0" y="218661"/>
                  </a:lnTo>
                  <a:lnTo>
                    <a:pt x="19879" y="159026"/>
                  </a:lnTo>
                  <a:cubicBezTo>
                    <a:pt x="23192" y="149087"/>
                    <a:pt x="22410" y="136616"/>
                    <a:pt x="29818" y="129208"/>
                  </a:cubicBezTo>
                  <a:cubicBezTo>
                    <a:pt x="39757" y="119269"/>
                    <a:pt x="47348" y="106217"/>
                    <a:pt x="59635" y="99391"/>
                  </a:cubicBezTo>
                  <a:cubicBezTo>
                    <a:pt x="77952" y="89215"/>
                    <a:pt x="99392" y="86139"/>
                    <a:pt x="119270" y="79513"/>
                  </a:cubicBezTo>
                  <a:lnTo>
                    <a:pt x="149087" y="69574"/>
                  </a:lnTo>
                  <a:lnTo>
                    <a:pt x="178905" y="59635"/>
                  </a:lnTo>
                  <a:cubicBezTo>
                    <a:pt x="188844" y="56322"/>
                    <a:pt x="198449" y="51750"/>
                    <a:pt x="208722" y="49695"/>
                  </a:cubicBezTo>
                  <a:cubicBezTo>
                    <a:pt x="225287" y="46382"/>
                    <a:pt x="241927" y="43421"/>
                    <a:pt x="258418" y="39756"/>
                  </a:cubicBezTo>
                  <a:cubicBezTo>
                    <a:pt x="271753" y="36793"/>
                    <a:pt x="284611" y="31444"/>
                    <a:pt x="298174" y="29817"/>
                  </a:cubicBezTo>
                  <a:cubicBezTo>
                    <a:pt x="648356" y="-12204"/>
                    <a:pt x="402953" y="27263"/>
                    <a:pt x="566531" y="0"/>
                  </a:cubicBezTo>
                  <a:lnTo>
                    <a:pt x="705679" y="9939"/>
                  </a:lnTo>
                  <a:lnTo>
                    <a:pt x="914400" y="29817"/>
                  </a:lnTo>
                  <a:cubicBezTo>
                    <a:pt x="936626" y="35373"/>
                    <a:pt x="999270" y="49954"/>
                    <a:pt x="1013792" y="59635"/>
                  </a:cubicBezTo>
                  <a:lnTo>
                    <a:pt x="1073426" y="99391"/>
                  </a:lnTo>
                  <a:cubicBezTo>
                    <a:pt x="1076739" y="109330"/>
                    <a:pt x="1077976" y="120224"/>
                    <a:pt x="1083366" y="129208"/>
                  </a:cubicBezTo>
                  <a:cubicBezTo>
                    <a:pt x="1088187" y="137243"/>
                    <a:pt x="1097390" y="141770"/>
                    <a:pt x="1103244" y="149087"/>
                  </a:cubicBezTo>
                  <a:cubicBezTo>
                    <a:pt x="1110706" y="158415"/>
                    <a:pt x="1116496" y="168965"/>
                    <a:pt x="1123122" y="178904"/>
                  </a:cubicBezTo>
                  <a:lnTo>
                    <a:pt x="1143000" y="238539"/>
                  </a:lnTo>
                  <a:lnTo>
                    <a:pt x="1152939" y="268356"/>
                  </a:lnTo>
                  <a:cubicBezTo>
                    <a:pt x="1148749" y="314449"/>
                    <a:pt x="1143137" y="396880"/>
                    <a:pt x="1133061" y="447261"/>
                  </a:cubicBezTo>
                  <a:cubicBezTo>
                    <a:pt x="1131006" y="457534"/>
                    <a:pt x="1129408" y="468697"/>
                    <a:pt x="1123122" y="477078"/>
                  </a:cubicBezTo>
                  <a:cubicBezTo>
                    <a:pt x="1115187" y="487659"/>
                    <a:pt x="1067318" y="538031"/>
                    <a:pt x="1043609" y="546652"/>
                  </a:cubicBezTo>
                  <a:cubicBezTo>
                    <a:pt x="977895" y="570548"/>
                    <a:pt x="974035" y="543339"/>
                    <a:pt x="924339" y="546652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70000"/>
              </a:schemeClr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2B4B2A7-793B-DA46-B03E-EE4B7C290426}"/>
                    </a:ext>
                  </a:extLst>
                </p:cNvPr>
                <p:cNvSpPr/>
                <p:nvPr/>
              </p:nvSpPr>
              <p:spPr>
                <a:xfrm>
                  <a:off x="9947618" y="5001848"/>
                  <a:ext cx="849143" cy="3755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kumimoji="1" lang="en-US" altLang="zh-CN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zh-CN" b="1" dirty="0">
                      <a:solidFill>
                        <a:schemeClr val="accent2"/>
                      </a:solidFill>
                    </a:rPr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2B4B2A7-793B-DA46-B03E-EE4B7C2904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618" y="5001848"/>
                  <a:ext cx="849143" cy="375552"/>
                </a:xfrm>
                <a:prstGeom prst="rect">
                  <a:avLst/>
                </a:prstGeom>
                <a:blipFill>
                  <a:blip r:embed="rId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6D60FB-7E85-8447-B05C-696406B1DFF5}"/>
              </a:ext>
            </a:extLst>
          </p:cNvPr>
          <p:cNvGrpSpPr/>
          <p:nvPr/>
        </p:nvGrpSpPr>
        <p:grpSpPr>
          <a:xfrm>
            <a:off x="190316" y="4076401"/>
            <a:ext cx="9507985" cy="1429719"/>
            <a:chOff x="190316" y="4076401"/>
            <a:chExt cx="9507985" cy="1429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9180F589-36B2-604E-9228-58B26CCB0311}"/>
                    </a:ext>
                  </a:extLst>
                </p:cNvPr>
                <p:cNvSpPr txBox="1"/>
                <p:nvPr/>
              </p:nvSpPr>
              <p:spPr>
                <a:xfrm>
                  <a:off x="3210861" y="4301597"/>
                  <a:ext cx="14563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(0)∼</m:t>
                      </m:r>
                      <m:sSub>
                        <m:sSub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kumimoji="1" lang="en-US" altLang="zh-CN" sz="2200" dirty="0"/>
                    <a:t> </a:t>
                  </a:r>
                  <a:endParaRPr kumimoji="1" lang="zh-CN" altLang="en-US" sz="22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9180F589-36B2-604E-9228-58B26CCB0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0861" y="4301597"/>
                  <a:ext cx="1456361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59CD9B6E-E7A2-F74E-AB82-84293852937B}"/>
                    </a:ext>
                  </a:extLst>
                </p:cNvPr>
                <p:cNvSpPr txBox="1"/>
                <p:nvPr/>
              </p:nvSpPr>
              <p:spPr>
                <a:xfrm>
                  <a:off x="6983968" y="4223012"/>
                  <a:ext cx="2714333" cy="1283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zh-CN" sz="2200" b="0" dirty="0"/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1" lang="en-US" altLang="zh-CN" sz="2200" dirty="0"/>
                </a:p>
                <a:p>
                  <a:pPr>
                    <a:lnSpc>
                      <a:spcPct val="150000"/>
                    </a:lnSpc>
                  </a:pPr>
                  <a:r>
                    <a:rPr kumimoji="1" lang="en-US" altLang="zh-CN" sz="2200" b="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kumimoji="1" lang="zh-CN" altLang="en-US" sz="22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59CD9B6E-E7A2-F74E-AB82-842938529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3968" y="4223012"/>
                  <a:ext cx="2714333" cy="12831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83317B79-4A1F-6A47-B89D-60B7E4439BE7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55" y="4554139"/>
              <a:ext cx="2032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F4BBF10C-D60E-8B4C-B7B3-EA02C88F5833}"/>
                    </a:ext>
                  </a:extLst>
                </p:cNvPr>
                <p:cNvSpPr/>
                <p:nvPr/>
              </p:nvSpPr>
              <p:spPr>
                <a:xfrm>
                  <a:off x="4774155" y="4076401"/>
                  <a:ext cx="2210862" cy="4966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b="1" dirty="0"/>
                    <a:t>ODE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𝒅𝑿</m:t>
                          </m:r>
                        </m:num>
                        <m:den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zh-CN" b="1" dirty="0"/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F4BBF10C-D60E-8B4C-B7B3-EA02C88F58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155" y="4076401"/>
                  <a:ext cx="2210862" cy="496611"/>
                </a:xfrm>
                <a:prstGeom prst="rect">
                  <a:avLst/>
                </a:prstGeom>
                <a:blipFill>
                  <a:blip r:embed="rId5"/>
                  <a:stretch>
                    <a:fillRect l="-1714"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D39161A-7B6D-4C42-8C12-EFC2B2F5398B}"/>
                </a:ext>
              </a:extLst>
            </p:cNvPr>
            <p:cNvSpPr/>
            <p:nvPr/>
          </p:nvSpPr>
          <p:spPr>
            <a:xfrm>
              <a:off x="190316" y="4154901"/>
              <a:ext cx="28410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b="1" dirty="0">
                  <a:solidFill>
                    <a:schemeClr val="accent2"/>
                  </a:solidFill>
                </a:rPr>
                <a:t>Continuous propagation:</a:t>
              </a:r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1435A1-8311-3041-8039-18F680F85BEB}"/>
              </a:ext>
            </a:extLst>
          </p:cNvPr>
          <p:cNvGrpSpPr/>
          <p:nvPr/>
        </p:nvGrpSpPr>
        <p:grpSpPr>
          <a:xfrm>
            <a:off x="9526121" y="2778084"/>
            <a:ext cx="1911036" cy="1022979"/>
            <a:chOff x="9526121" y="2778084"/>
            <a:chExt cx="1911036" cy="1022979"/>
          </a:xfrm>
        </p:grpSpPr>
        <p:sp>
          <p:nvSpPr>
            <p:cNvPr id="52" name="任意形状 51">
              <a:extLst>
                <a:ext uri="{FF2B5EF4-FFF2-40B4-BE49-F238E27FC236}">
                  <a16:creationId xmlns:a16="http://schemas.microsoft.com/office/drawing/2014/main" id="{76DD5F75-C43B-A94B-AE4D-7AFD43CB3EEA}"/>
                </a:ext>
              </a:extLst>
            </p:cNvPr>
            <p:cNvSpPr/>
            <p:nvPr/>
          </p:nvSpPr>
          <p:spPr>
            <a:xfrm>
              <a:off x="9551572" y="2778084"/>
              <a:ext cx="1152939" cy="596348"/>
            </a:xfrm>
            <a:custGeom>
              <a:avLst/>
              <a:gdLst>
                <a:gd name="connsiteX0" fmla="*/ 924339 w 1152939"/>
                <a:gd name="connsiteY0" fmla="*/ 546652 h 596348"/>
                <a:gd name="connsiteX1" fmla="*/ 745435 w 1152939"/>
                <a:gd name="connsiteY1" fmla="*/ 566530 h 596348"/>
                <a:gd name="connsiteX2" fmla="*/ 675861 w 1152939"/>
                <a:gd name="connsiteY2" fmla="*/ 576469 h 596348"/>
                <a:gd name="connsiteX3" fmla="*/ 636105 w 1152939"/>
                <a:gd name="connsiteY3" fmla="*/ 586408 h 596348"/>
                <a:gd name="connsiteX4" fmla="*/ 526774 w 1152939"/>
                <a:gd name="connsiteY4" fmla="*/ 596348 h 596348"/>
                <a:gd name="connsiteX5" fmla="*/ 298174 w 1152939"/>
                <a:gd name="connsiteY5" fmla="*/ 586408 h 596348"/>
                <a:gd name="connsiteX6" fmla="*/ 188844 w 1152939"/>
                <a:gd name="connsiteY6" fmla="*/ 566530 h 596348"/>
                <a:gd name="connsiteX7" fmla="*/ 159026 w 1152939"/>
                <a:gd name="connsiteY7" fmla="*/ 546652 h 596348"/>
                <a:gd name="connsiteX8" fmla="*/ 139148 w 1152939"/>
                <a:gd name="connsiteY8" fmla="*/ 516835 h 596348"/>
                <a:gd name="connsiteX9" fmla="*/ 119270 w 1152939"/>
                <a:gd name="connsiteY9" fmla="*/ 496956 h 596348"/>
                <a:gd name="connsiteX10" fmla="*/ 99392 w 1152939"/>
                <a:gd name="connsiteY10" fmla="*/ 467139 h 596348"/>
                <a:gd name="connsiteX11" fmla="*/ 39757 w 1152939"/>
                <a:gd name="connsiteY11" fmla="*/ 397565 h 596348"/>
                <a:gd name="connsiteX12" fmla="*/ 19879 w 1152939"/>
                <a:gd name="connsiteY12" fmla="*/ 337930 h 596348"/>
                <a:gd name="connsiteX13" fmla="*/ 0 w 1152939"/>
                <a:gd name="connsiteY13" fmla="*/ 218661 h 596348"/>
                <a:gd name="connsiteX14" fmla="*/ 19879 w 1152939"/>
                <a:gd name="connsiteY14" fmla="*/ 159026 h 596348"/>
                <a:gd name="connsiteX15" fmla="*/ 29818 w 1152939"/>
                <a:gd name="connsiteY15" fmla="*/ 129208 h 596348"/>
                <a:gd name="connsiteX16" fmla="*/ 59635 w 1152939"/>
                <a:gd name="connsiteY16" fmla="*/ 99391 h 596348"/>
                <a:gd name="connsiteX17" fmla="*/ 119270 w 1152939"/>
                <a:gd name="connsiteY17" fmla="*/ 79513 h 596348"/>
                <a:gd name="connsiteX18" fmla="*/ 149087 w 1152939"/>
                <a:gd name="connsiteY18" fmla="*/ 69574 h 596348"/>
                <a:gd name="connsiteX19" fmla="*/ 178905 w 1152939"/>
                <a:gd name="connsiteY19" fmla="*/ 59635 h 596348"/>
                <a:gd name="connsiteX20" fmla="*/ 208722 w 1152939"/>
                <a:gd name="connsiteY20" fmla="*/ 49695 h 596348"/>
                <a:gd name="connsiteX21" fmla="*/ 258418 w 1152939"/>
                <a:gd name="connsiteY21" fmla="*/ 39756 h 596348"/>
                <a:gd name="connsiteX22" fmla="*/ 298174 w 1152939"/>
                <a:gd name="connsiteY22" fmla="*/ 29817 h 596348"/>
                <a:gd name="connsiteX23" fmla="*/ 566531 w 1152939"/>
                <a:gd name="connsiteY23" fmla="*/ 0 h 596348"/>
                <a:gd name="connsiteX24" fmla="*/ 705679 w 1152939"/>
                <a:gd name="connsiteY24" fmla="*/ 9939 h 596348"/>
                <a:gd name="connsiteX25" fmla="*/ 914400 w 1152939"/>
                <a:gd name="connsiteY25" fmla="*/ 29817 h 596348"/>
                <a:gd name="connsiteX26" fmla="*/ 1013792 w 1152939"/>
                <a:gd name="connsiteY26" fmla="*/ 59635 h 596348"/>
                <a:gd name="connsiteX27" fmla="*/ 1073426 w 1152939"/>
                <a:gd name="connsiteY27" fmla="*/ 99391 h 596348"/>
                <a:gd name="connsiteX28" fmla="*/ 1083366 w 1152939"/>
                <a:gd name="connsiteY28" fmla="*/ 129208 h 596348"/>
                <a:gd name="connsiteX29" fmla="*/ 1103244 w 1152939"/>
                <a:gd name="connsiteY29" fmla="*/ 149087 h 596348"/>
                <a:gd name="connsiteX30" fmla="*/ 1123122 w 1152939"/>
                <a:gd name="connsiteY30" fmla="*/ 178904 h 596348"/>
                <a:gd name="connsiteX31" fmla="*/ 1143000 w 1152939"/>
                <a:gd name="connsiteY31" fmla="*/ 238539 h 596348"/>
                <a:gd name="connsiteX32" fmla="*/ 1152939 w 1152939"/>
                <a:gd name="connsiteY32" fmla="*/ 268356 h 596348"/>
                <a:gd name="connsiteX33" fmla="*/ 1133061 w 1152939"/>
                <a:gd name="connsiteY33" fmla="*/ 447261 h 596348"/>
                <a:gd name="connsiteX34" fmla="*/ 1123122 w 1152939"/>
                <a:gd name="connsiteY34" fmla="*/ 477078 h 596348"/>
                <a:gd name="connsiteX35" fmla="*/ 1043609 w 1152939"/>
                <a:gd name="connsiteY35" fmla="*/ 546652 h 596348"/>
                <a:gd name="connsiteX36" fmla="*/ 924339 w 1152939"/>
                <a:gd name="connsiteY36" fmla="*/ 546652 h 59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52939" h="596348">
                  <a:moveTo>
                    <a:pt x="924339" y="546652"/>
                  </a:moveTo>
                  <a:cubicBezTo>
                    <a:pt x="874643" y="549965"/>
                    <a:pt x="925191" y="548555"/>
                    <a:pt x="745435" y="566530"/>
                  </a:cubicBezTo>
                  <a:cubicBezTo>
                    <a:pt x="722124" y="568861"/>
                    <a:pt x="698910" y="572278"/>
                    <a:pt x="675861" y="576469"/>
                  </a:cubicBezTo>
                  <a:cubicBezTo>
                    <a:pt x="662421" y="578913"/>
                    <a:pt x="649645" y="584603"/>
                    <a:pt x="636105" y="586408"/>
                  </a:cubicBezTo>
                  <a:cubicBezTo>
                    <a:pt x="599832" y="591245"/>
                    <a:pt x="563218" y="593035"/>
                    <a:pt x="526774" y="596348"/>
                  </a:cubicBezTo>
                  <a:cubicBezTo>
                    <a:pt x="450574" y="593035"/>
                    <a:pt x="374265" y="591656"/>
                    <a:pt x="298174" y="586408"/>
                  </a:cubicBezTo>
                  <a:cubicBezTo>
                    <a:pt x="278763" y="585069"/>
                    <a:pt x="210614" y="570884"/>
                    <a:pt x="188844" y="566530"/>
                  </a:cubicBezTo>
                  <a:cubicBezTo>
                    <a:pt x="178905" y="559904"/>
                    <a:pt x="167473" y="555099"/>
                    <a:pt x="159026" y="546652"/>
                  </a:cubicBezTo>
                  <a:cubicBezTo>
                    <a:pt x="150579" y="538206"/>
                    <a:pt x="146610" y="526163"/>
                    <a:pt x="139148" y="516835"/>
                  </a:cubicBezTo>
                  <a:cubicBezTo>
                    <a:pt x="133294" y="509518"/>
                    <a:pt x="125124" y="504273"/>
                    <a:pt x="119270" y="496956"/>
                  </a:cubicBezTo>
                  <a:cubicBezTo>
                    <a:pt x="111808" y="487628"/>
                    <a:pt x="107166" y="476208"/>
                    <a:pt x="99392" y="467139"/>
                  </a:cubicBezTo>
                  <a:cubicBezTo>
                    <a:pt x="76657" y="440615"/>
                    <a:pt x="53798" y="429158"/>
                    <a:pt x="39757" y="397565"/>
                  </a:cubicBezTo>
                  <a:cubicBezTo>
                    <a:pt x="31247" y="378417"/>
                    <a:pt x="23324" y="358598"/>
                    <a:pt x="19879" y="337930"/>
                  </a:cubicBezTo>
                  <a:lnTo>
                    <a:pt x="0" y="218661"/>
                  </a:lnTo>
                  <a:lnTo>
                    <a:pt x="19879" y="159026"/>
                  </a:lnTo>
                  <a:cubicBezTo>
                    <a:pt x="23192" y="149087"/>
                    <a:pt x="22410" y="136616"/>
                    <a:pt x="29818" y="129208"/>
                  </a:cubicBezTo>
                  <a:cubicBezTo>
                    <a:pt x="39757" y="119269"/>
                    <a:pt x="47348" y="106217"/>
                    <a:pt x="59635" y="99391"/>
                  </a:cubicBezTo>
                  <a:cubicBezTo>
                    <a:pt x="77952" y="89215"/>
                    <a:pt x="99392" y="86139"/>
                    <a:pt x="119270" y="79513"/>
                  </a:cubicBezTo>
                  <a:lnTo>
                    <a:pt x="149087" y="69574"/>
                  </a:lnTo>
                  <a:lnTo>
                    <a:pt x="178905" y="59635"/>
                  </a:lnTo>
                  <a:cubicBezTo>
                    <a:pt x="188844" y="56322"/>
                    <a:pt x="198449" y="51750"/>
                    <a:pt x="208722" y="49695"/>
                  </a:cubicBezTo>
                  <a:cubicBezTo>
                    <a:pt x="225287" y="46382"/>
                    <a:pt x="241927" y="43421"/>
                    <a:pt x="258418" y="39756"/>
                  </a:cubicBezTo>
                  <a:cubicBezTo>
                    <a:pt x="271753" y="36793"/>
                    <a:pt x="284611" y="31444"/>
                    <a:pt x="298174" y="29817"/>
                  </a:cubicBezTo>
                  <a:cubicBezTo>
                    <a:pt x="648356" y="-12204"/>
                    <a:pt x="402953" y="27263"/>
                    <a:pt x="566531" y="0"/>
                  </a:cubicBezTo>
                  <a:lnTo>
                    <a:pt x="705679" y="9939"/>
                  </a:lnTo>
                  <a:lnTo>
                    <a:pt x="914400" y="29817"/>
                  </a:lnTo>
                  <a:cubicBezTo>
                    <a:pt x="936626" y="35373"/>
                    <a:pt x="999270" y="49954"/>
                    <a:pt x="1013792" y="59635"/>
                  </a:cubicBezTo>
                  <a:lnTo>
                    <a:pt x="1073426" y="99391"/>
                  </a:lnTo>
                  <a:cubicBezTo>
                    <a:pt x="1076739" y="109330"/>
                    <a:pt x="1077976" y="120224"/>
                    <a:pt x="1083366" y="129208"/>
                  </a:cubicBezTo>
                  <a:cubicBezTo>
                    <a:pt x="1088187" y="137243"/>
                    <a:pt x="1097390" y="141770"/>
                    <a:pt x="1103244" y="149087"/>
                  </a:cubicBezTo>
                  <a:cubicBezTo>
                    <a:pt x="1110706" y="158415"/>
                    <a:pt x="1116496" y="168965"/>
                    <a:pt x="1123122" y="178904"/>
                  </a:cubicBezTo>
                  <a:lnTo>
                    <a:pt x="1143000" y="238539"/>
                  </a:lnTo>
                  <a:lnTo>
                    <a:pt x="1152939" y="268356"/>
                  </a:lnTo>
                  <a:cubicBezTo>
                    <a:pt x="1148749" y="314449"/>
                    <a:pt x="1143137" y="396880"/>
                    <a:pt x="1133061" y="447261"/>
                  </a:cubicBezTo>
                  <a:cubicBezTo>
                    <a:pt x="1131006" y="457534"/>
                    <a:pt x="1129408" y="468697"/>
                    <a:pt x="1123122" y="477078"/>
                  </a:cubicBezTo>
                  <a:cubicBezTo>
                    <a:pt x="1115187" y="487659"/>
                    <a:pt x="1067318" y="538031"/>
                    <a:pt x="1043609" y="546652"/>
                  </a:cubicBezTo>
                  <a:cubicBezTo>
                    <a:pt x="977895" y="570548"/>
                    <a:pt x="974035" y="543339"/>
                    <a:pt x="924339" y="546652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70000"/>
              </a:schemeClr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9C931EE-46F2-C14F-860A-FF0CC553026B}"/>
                    </a:ext>
                  </a:extLst>
                </p:cNvPr>
                <p:cNvSpPr/>
                <p:nvPr/>
              </p:nvSpPr>
              <p:spPr>
                <a:xfrm>
                  <a:off x="9526121" y="3425511"/>
                  <a:ext cx="1911036" cy="3755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chemeClr val="accent2"/>
                      </a:solidFill>
                    </a:rPr>
                    <a:t>expensive, 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kumimoji="1" lang="en-US" altLang="zh-CN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zh-CN" b="1" dirty="0">
                      <a:solidFill>
                        <a:schemeClr val="accent2"/>
                      </a:solidFill>
                    </a:rPr>
                    <a:t> </a:t>
                  </a:r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9C931EE-46F2-C14F-860A-FF0CC55302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6121" y="3425511"/>
                  <a:ext cx="1911036" cy="375552"/>
                </a:xfrm>
                <a:prstGeom prst="rect">
                  <a:avLst/>
                </a:prstGeom>
                <a:blipFill>
                  <a:blip r:embed="rId6"/>
                  <a:stretch>
                    <a:fillRect l="-2632" t="-6667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D13ED40-299F-6641-B04C-C2E6A376A9C3}"/>
              </a:ext>
            </a:extLst>
          </p:cNvPr>
          <p:cNvGrpSpPr/>
          <p:nvPr/>
        </p:nvGrpSpPr>
        <p:grpSpPr>
          <a:xfrm>
            <a:off x="244311" y="2427965"/>
            <a:ext cx="10533710" cy="1292141"/>
            <a:chOff x="244311" y="2427965"/>
            <a:chExt cx="10533710" cy="1292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8EB4014-FCA5-3342-8C13-8FDC6D055BC3}"/>
                    </a:ext>
                  </a:extLst>
                </p:cNvPr>
                <p:cNvSpPr txBox="1"/>
                <p:nvPr/>
              </p:nvSpPr>
              <p:spPr>
                <a:xfrm>
                  <a:off x="3536017" y="2520400"/>
                  <a:ext cx="105080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kumimoji="1" lang="en-US" altLang="zh-CN" sz="2200" dirty="0"/>
                    <a:t> </a:t>
                  </a:r>
                  <a:endParaRPr kumimoji="1" lang="zh-CN" altLang="en-US" sz="22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8EB4014-FCA5-3342-8C13-8FDC6D055B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017" y="2520400"/>
                  <a:ext cx="1050800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843DB31-BC91-454B-ADE2-0CDFFB3434A3}"/>
                    </a:ext>
                  </a:extLst>
                </p:cNvPr>
                <p:cNvSpPr txBox="1"/>
                <p:nvPr/>
              </p:nvSpPr>
              <p:spPr>
                <a:xfrm>
                  <a:off x="6816039" y="2550761"/>
                  <a:ext cx="3961982" cy="7823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0" dirty="0"/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a14:m>
                  <a:endParaRPr kumimoji="1" lang="en-US" altLang="zh-CN" b="0" i="1" dirty="0">
                    <a:latin typeface="Cambria Math" panose="02040503050406030204" pitchFamily="18" charset="0"/>
                  </a:endParaRPr>
                </a:p>
                <a:p>
                  <a:r>
                    <a:rPr kumimoji="1" lang="zh-CN" altLang="en-US" b="0" dirty="0"/>
                    <a:t>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843DB31-BC91-454B-ADE2-0CDFFB3434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6039" y="2550761"/>
                  <a:ext cx="3961982" cy="78239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470C08A-F5AB-474F-80EF-1390C4EB3810}"/>
                    </a:ext>
                  </a:extLst>
                </p:cNvPr>
                <p:cNvSpPr/>
                <p:nvPr/>
              </p:nvSpPr>
              <p:spPr>
                <a:xfrm>
                  <a:off x="3233988" y="3135331"/>
                  <a:ext cx="178856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600" b="1" dirty="0">
                      <a:solidFill>
                        <a:srgbClr val="48864C"/>
                      </a:solidFill>
                    </a:rPr>
                    <a:t>simple distribution</a:t>
                  </a:r>
                </a:p>
                <a:p>
                  <a:r>
                    <a:rPr kumimoji="1" lang="en-US" altLang="zh-CN" sz="1600" b="1" dirty="0">
                      <a:solidFill>
                        <a:srgbClr val="48864C"/>
                      </a:solidFill>
                    </a:rPr>
                    <a:t>     e.g. </a:t>
                  </a:r>
                  <a14:m>
                    <m:oMath xmlns:m="http://schemas.openxmlformats.org/officeDocument/2006/math">
                      <m:r>
                        <a:rPr kumimoji="1" lang="en-US" altLang="zh-CN" sz="1600" b="1" i="1" smtClean="0">
                          <a:solidFill>
                            <a:srgbClr val="48864C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1600" b="1" i="1" smtClean="0">
                          <a:solidFill>
                            <a:srgbClr val="48864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600" b="1" i="1" smtClean="0">
                          <a:solidFill>
                            <a:srgbClr val="48864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1600" b="1" i="1" smtClean="0">
                          <a:solidFill>
                            <a:srgbClr val="48864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600" b="1" i="1" smtClean="0">
                          <a:solidFill>
                            <a:srgbClr val="48864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solidFill>
                            <a:srgbClr val="48864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zh-CN" sz="1600" b="1" dirty="0">
                      <a:solidFill>
                        <a:srgbClr val="48864C"/>
                      </a:solidFill>
                    </a:rPr>
                    <a:t> </a:t>
                  </a:r>
                  <a:endParaRPr lang="zh-CN" altLang="en-US" sz="1600" dirty="0">
                    <a:solidFill>
                      <a:srgbClr val="48864C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470C08A-F5AB-474F-80EF-1390C4EB3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988" y="3135331"/>
                  <a:ext cx="1788567" cy="584775"/>
                </a:xfrm>
                <a:prstGeom prst="rect">
                  <a:avLst/>
                </a:prstGeom>
                <a:blipFill>
                  <a:blip r:embed="rId9"/>
                  <a:stretch>
                    <a:fillRect l="-1418" t="-2128" r="-709" b="-106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E1173421-AC1D-874A-BD67-FD972FADC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0129" y="2948137"/>
              <a:ext cx="0" cy="34010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Rectangle: Rounded Corners 12">
              <a:extLst>
                <a:ext uri="{FF2B5EF4-FFF2-40B4-BE49-F238E27FC236}">
                  <a16:creationId xmlns:a16="http://schemas.microsoft.com/office/drawing/2014/main" id="{13769E04-36DC-FC4B-86BB-DB50DF60F800}"/>
                </a:ext>
              </a:extLst>
            </p:cNvPr>
            <p:cNvSpPr/>
            <p:nvPr/>
          </p:nvSpPr>
          <p:spPr>
            <a:xfrm>
              <a:off x="4095309" y="2578805"/>
              <a:ext cx="351693" cy="36933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02F9F99A-70BC-E249-A0E8-09CD8353B083}"/>
                </a:ext>
              </a:extLst>
            </p:cNvPr>
            <p:cNvCxnSpPr>
              <a:cxnSpLocks/>
            </p:cNvCxnSpPr>
            <p:nvPr/>
          </p:nvCxnSpPr>
          <p:spPr>
            <a:xfrm>
              <a:off x="4829913" y="2763471"/>
              <a:ext cx="18994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4DE7D87E-525A-064D-9DAB-D12A15A9A678}"/>
                    </a:ext>
                  </a:extLst>
                </p:cNvPr>
                <p:cNvSpPr/>
                <p:nvPr/>
              </p:nvSpPr>
              <p:spPr>
                <a:xfrm>
                  <a:off x="4798006" y="2427965"/>
                  <a:ext cx="19632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b="1" dirty="0"/>
                    <a:t>e.g. neural net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r>
                    <a:rPr kumimoji="1" lang="en-US" altLang="zh-CN" dirty="0"/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4DE7D87E-525A-064D-9DAB-D12A15A9A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006" y="2427965"/>
                  <a:ext cx="1963294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581" t="-3333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4FB7508-E3E7-DC4F-8A2C-CFE9C15C14C4}"/>
                </a:ext>
              </a:extLst>
            </p:cNvPr>
            <p:cNvSpPr/>
            <p:nvPr/>
          </p:nvSpPr>
          <p:spPr>
            <a:xfrm>
              <a:off x="244311" y="2485980"/>
              <a:ext cx="2258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b="1" dirty="0">
                  <a:solidFill>
                    <a:schemeClr val="accent2"/>
                  </a:solidFill>
                </a:rPr>
                <a:t>Function mapping:</a:t>
              </a:r>
              <a:endParaRPr lang="zh-CN" altLang="en-US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D5708D-9F52-364D-B9C1-39EAD57203AC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1: Generative Modeling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60F39F-A069-554A-B0AA-49744DE537AF}"/>
              </a:ext>
            </a:extLst>
          </p:cNvPr>
          <p:cNvSpPr/>
          <p:nvPr/>
        </p:nvSpPr>
        <p:spPr>
          <a:xfrm>
            <a:off x="5537084" y="1218873"/>
            <a:ext cx="101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48864C"/>
                </a:solidFill>
              </a:rPr>
              <a:t>estimate</a:t>
            </a:r>
            <a:endParaRPr lang="zh-CN" altLang="en-US" dirty="0">
              <a:solidFill>
                <a:srgbClr val="48864C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9B15E3FE-ACB0-F749-A486-F07A6022D4B7}"/>
              </a:ext>
            </a:extLst>
          </p:cNvPr>
          <p:cNvCxnSpPr>
            <a:cxnSpLocks/>
          </p:cNvCxnSpPr>
          <p:nvPr/>
        </p:nvCxnSpPr>
        <p:spPr>
          <a:xfrm flipH="1">
            <a:off x="5374248" y="1064883"/>
            <a:ext cx="950607" cy="6773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0DD7676-F8A4-1845-B507-CE165E9F9608}"/>
                  </a:ext>
                </a:extLst>
              </p:cNvPr>
              <p:cNvSpPr/>
              <p:nvPr/>
            </p:nvSpPr>
            <p:spPr>
              <a:xfrm>
                <a:off x="3123603" y="1385515"/>
                <a:ext cx="2405530" cy="5858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200" b="1" dirty="0"/>
                  <a:t>data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kumimoji="1" lang="en-US" altLang="zh-CN" sz="2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kumimoji="1" lang="en-US" altLang="zh-CN" sz="2200" i="1" dirty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 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0DD7676-F8A4-1845-B507-CE165E9F9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603" y="1385515"/>
                <a:ext cx="2405530" cy="585801"/>
              </a:xfrm>
              <a:prstGeom prst="rect">
                <a:avLst/>
              </a:prstGeom>
              <a:blipFill>
                <a:blip r:embed="rId11"/>
                <a:stretch>
                  <a:fillRect l="-2632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: Rounded Corners 12">
            <a:extLst>
              <a:ext uri="{FF2B5EF4-FFF2-40B4-BE49-F238E27FC236}">
                <a16:creationId xmlns:a16="http://schemas.microsoft.com/office/drawing/2014/main" id="{CE41D613-BAA0-8146-8B91-D40BA5FDCC99}"/>
              </a:ext>
            </a:extLst>
          </p:cNvPr>
          <p:cNvSpPr/>
          <p:nvPr/>
        </p:nvSpPr>
        <p:spPr>
          <a:xfrm>
            <a:off x="5022555" y="1557529"/>
            <a:ext cx="351693" cy="36933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形状 47">
            <a:extLst>
              <a:ext uri="{FF2B5EF4-FFF2-40B4-BE49-F238E27FC236}">
                <a16:creationId xmlns:a16="http://schemas.microsoft.com/office/drawing/2014/main" id="{165540C1-856C-7341-9815-A10F3D8A71D9}"/>
              </a:ext>
            </a:extLst>
          </p:cNvPr>
          <p:cNvSpPr/>
          <p:nvPr/>
        </p:nvSpPr>
        <p:spPr>
          <a:xfrm>
            <a:off x="8770313" y="2266985"/>
            <a:ext cx="1028281" cy="504272"/>
          </a:xfrm>
          <a:custGeom>
            <a:avLst/>
            <a:gdLst>
              <a:gd name="connsiteX0" fmla="*/ 924339 w 1152939"/>
              <a:gd name="connsiteY0" fmla="*/ 546652 h 596348"/>
              <a:gd name="connsiteX1" fmla="*/ 745435 w 1152939"/>
              <a:gd name="connsiteY1" fmla="*/ 566530 h 596348"/>
              <a:gd name="connsiteX2" fmla="*/ 675861 w 1152939"/>
              <a:gd name="connsiteY2" fmla="*/ 576469 h 596348"/>
              <a:gd name="connsiteX3" fmla="*/ 636105 w 1152939"/>
              <a:gd name="connsiteY3" fmla="*/ 586408 h 596348"/>
              <a:gd name="connsiteX4" fmla="*/ 526774 w 1152939"/>
              <a:gd name="connsiteY4" fmla="*/ 596348 h 596348"/>
              <a:gd name="connsiteX5" fmla="*/ 298174 w 1152939"/>
              <a:gd name="connsiteY5" fmla="*/ 586408 h 596348"/>
              <a:gd name="connsiteX6" fmla="*/ 188844 w 1152939"/>
              <a:gd name="connsiteY6" fmla="*/ 566530 h 596348"/>
              <a:gd name="connsiteX7" fmla="*/ 159026 w 1152939"/>
              <a:gd name="connsiteY7" fmla="*/ 546652 h 596348"/>
              <a:gd name="connsiteX8" fmla="*/ 139148 w 1152939"/>
              <a:gd name="connsiteY8" fmla="*/ 516835 h 596348"/>
              <a:gd name="connsiteX9" fmla="*/ 119270 w 1152939"/>
              <a:gd name="connsiteY9" fmla="*/ 496956 h 596348"/>
              <a:gd name="connsiteX10" fmla="*/ 99392 w 1152939"/>
              <a:gd name="connsiteY10" fmla="*/ 467139 h 596348"/>
              <a:gd name="connsiteX11" fmla="*/ 39757 w 1152939"/>
              <a:gd name="connsiteY11" fmla="*/ 397565 h 596348"/>
              <a:gd name="connsiteX12" fmla="*/ 19879 w 1152939"/>
              <a:gd name="connsiteY12" fmla="*/ 337930 h 596348"/>
              <a:gd name="connsiteX13" fmla="*/ 0 w 1152939"/>
              <a:gd name="connsiteY13" fmla="*/ 218661 h 596348"/>
              <a:gd name="connsiteX14" fmla="*/ 19879 w 1152939"/>
              <a:gd name="connsiteY14" fmla="*/ 159026 h 596348"/>
              <a:gd name="connsiteX15" fmla="*/ 29818 w 1152939"/>
              <a:gd name="connsiteY15" fmla="*/ 129208 h 596348"/>
              <a:gd name="connsiteX16" fmla="*/ 59635 w 1152939"/>
              <a:gd name="connsiteY16" fmla="*/ 99391 h 596348"/>
              <a:gd name="connsiteX17" fmla="*/ 119270 w 1152939"/>
              <a:gd name="connsiteY17" fmla="*/ 79513 h 596348"/>
              <a:gd name="connsiteX18" fmla="*/ 149087 w 1152939"/>
              <a:gd name="connsiteY18" fmla="*/ 69574 h 596348"/>
              <a:gd name="connsiteX19" fmla="*/ 178905 w 1152939"/>
              <a:gd name="connsiteY19" fmla="*/ 59635 h 596348"/>
              <a:gd name="connsiteX20" fmla="*/ 208722 w 1152939"/>
              <a:gd name="connsiteY20" fmla="*/ 49695 h 596348"/>
              <a:gd name="connsiteX21" fmla="*/ 258418 w 1152939"/>
              <a:gd name="connsiteY21" fmla="*/ 39756 h 596348"/>
              <a:gd name="connsiteX22" fmla="*/ 298174 w 1152939"/>
              <a:gd name="connsiteY22" fmla="*/ 29817 h 596348"/>
              <a:gd name="connsiteX23" fmla="*/ 566531 w 1152939"/>
              <a:gd name="connsiteY23" fmla="*/ 0 h 596348"/>
              <a:gd name="connsiteX24" fmla="*/ 705679 w 1152939"/>
              <a:gd name="connsiteY24" fmla="*/ 9939 h 596348"/>
              <a:gd name="connsiteX25" fmla="*/ 914400 w 1152939"/>
              <a:gd name="connsiteY25" fmla="*/ 29817 h 596348"/>
              <a:gd name="connsiteX26" fmla="*/ 1013792 w 1152939"/>
              <a:gd name="connsiteY26" fmla="*/ 59635 h 596348"/>
              <a:gd name="connsiteX27" fmla="*/ 1073426 w 1152939"/>
              <a:gd name="connsiteY27" fmla="*/ 99391 h 596348"/>
              <a:gd name="connsiteX28" fmla="*/ 1083366 w 1152939"/>
              <a:gd name="connsiteY28" fmla="*/ 129208 h 596348"/>
              <a:gd name="connsiteX29" fmla="*/ 1103244 w 1152939"/>
              <a:gd name="connsiteY29" fmla="*/ 149087 h 596348"/>
              <a:gd name="connsiteX30" fmla="*/ 1123122 w 1152939"/>
              <a:gd name="connsiteY30" fmla="*/ 178904 h 596348"/>
              <a:gd name="connsiteX31" fmla="*/ 1143000 w 1152939"/>
              <a:gd name="connsiteY31" fmla="*/ 238539 h 596348"/>
              <a:gd name="connsiteX32" fmla="*/ 1152939 w 1152939"/>
              <a:gd name="connsiteY32" fmla="*/ 268356 h 596348"/>
              <a:gd name="connsiteX33" fmla="*/ 1133061 w 1152939"/>
              <a:gd name="connsiteY33" fmla="*/ 447261 h 596348"/>
              <a:gd name="connsiteX34" fmla="*/ 1123122 w 1152939"/>
              <a:gd name="connsiteY34" fmla="*/ 477078 h 596348"/>
              <a:gd name="connsiteX35" fmla="*/ 1043609 w 1152939"/>
              <a:gd name="connsiteY35" fmla="*/ 546652 h 596348"/>
              <a:gd name="connsiteX36" fmla="*/ 924339 w 1152939"/>
              <a:gd name="connsiteY36" fmla="*/ 546652 h 59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2939" h="596348">
                <a:moveTo>
                  <a:pt x="924339" y="546652"/>
                </a:moveTo>
                <a:cubicBezTo>
                  <a:pt x="874643" y="549965"/>
                  <a:pt x="925191" y="548555"/>
                  <a:pt x="745435" y="566530"/>
                </a:cubicBezTo>
                <a:cubicBezTo>
                  <a:pt x="722124" y="568861"/>
                  <a:pt x="698910" y="572278"/>
                  <a:pt x="675861" y="576469"/>
                </a:cubicBezTo>
                <a:cubicBezTo>
                  <a:pt x="662421" y="578913"/>
                  <a:pt x="649645" y="584603"/>
                  <a:pt x="636105" y="586408"/>
                </a:cubicBezTo>
                <a:cubicBezTo>
                  <a:pt x="599832" y="591245"/>
                  <a:pt x="563218" y="593035"/>
                  <a:pt x="526774" y="596348"/>
                </a:cubicBezTo>
                <a:cubicBezTo>
                  <a:pt x="450574" y="593035"/>
                  <a:pt x="374265" y="591656"/>
                  <a:pt x="298174" y="586408"/>
                </a:cubicBezTo>
                <a:cubicBezTo>
                  <a:pt x="278763" y="585069"/>
                  <a:pt x="210614" y="570884"/>
                  <a:pt x="188844" y="566530"/>
                </a:cubicBezTo>
                <a:cubicBezTo>
                  <a:pt x="178905" y="559904"/>
                  <a:pt x="167473" y="555099"/>
                  <a:pt x="159026" y="546652"/>
                </a:cubicBezTo>
                <a:cubicBezTo>
                  <a:pt x="150579" y="538206"/>
                  <a:pt x="146610" y="526163"/>
                  <a:pt x="139148" y="516835"/>
                </a:cubicBezTo>
                <a:cubicBezTo>
                  <a:pt x="133294" y="509518"/>
                  <a:pt x="125124" y="504273"/>
                  <a:pt x="119270" y="496956"/>
                </a:cubicBezTo>
                <a:cubicBezTo>
                  <a:pt x="111808" y="487628"/>
                  <a:pt x="107166" y="476208"/>
                  <a:pt x="99392" y="467139"/>
                </a:cubicBezTo>
                <a:cubicBezTo>
                  <a:pt x="76657" y="440615"/>
                  <a:pt x="53798" y="429158"/>
                  <a:pt x="39757" y="397565"/>
                </a:cubicBezTo>
                <a:cubicBezTo>
                  <a:pt x="31247" y="378417"/>
                  <a:pt x="23324" y="358598"/>
                  <a:pt x="19879" y="337930"/>
                </a:cubicBezTo>
                <a:lnTo>
                  <a:pt x="0" y="218661"/>
                </a:lnTo>
                <a:lnTo>
                  <a:pt x="19879" y="159026"/>
                </a:lnTo>
                <a:cubicBezTo>
                  <a:pt x="23192" y="149087"/>
                  <a:pt x="22410" y="136616"/>
                  <a:pt x="29818" y="129208"/>
                </a:cubicBezTo>
                <a:cubicBezTo>
                  <a:pt x="39757" y="119269"/>
                  <a:pt x="47348" y="106217"/>
                  <a:pt x="59635" y="99391"/>
                </a:cubicBezTo>
                <a:cubicBezTo>
                  <a:pt x="77952" y="89215"/>
                  <a:pt x="99392" y="86139"/>
                  <a:pt x="119270" y="79513"/>
                </a:cubicBezTo>
                <a:lnTo>
                  <a:pt x="149087" y="69574"/>
                </a:lnTo>
                <a:lnTo>
                  <a:pt x="178905" y="59635"/>
                </a:lnTo>
                <a:cubicBezTo>
                  <a:pt x="188844" y="56322"/>
                  <a:pt x="198449" y="51750"/>
                  <a:pt x="208722" y="49695"/>
                </a:cubicBezTo>
                <a:cubicBezTo>
                  <a:pt x="225287" y="46382"/>
                  <a:pt x="241927" y="43421"/>
                  <a:pt x="258418" y="39756"/>
                </a:cubicBezTo>
                <a:cubicBezTo>
                  <a:pt x="271753" y="36793"/>
                  <a:pt x="284611" y="31444"/>
                  <a:pt x="298174" y="29817"/>
                </a:cubicBezTo>
                <a:cubicBezTo>
                  <a:pt x="648356" y="-12204"/>
                  <a:pt x="402953" y="27263"/>
                  <a:pt x="566531" y="0"/>
                </a:cubicBezTo>
                <a:lnTo>
                  <a:pt x="705679" y="9939"/>
                </a:lnTo>
                <a:lnTo>
                  <a:pt x="914400" y="29817"/>
                </a:lnTo>
                <a:cubicBezTo>
                  <a:pt x="936626" y="35373"/>
                  <a:pt x="999270" y="49954"/>
                  <a:pt x="1013792" y="59635"/>
                </a:cubicBezTo>
                <a:lnTo>
                  <a:pt x="1073426" y="99391"/>
                </a:lnTo>
                <a:cubicBezTo>
                  <a:pt x="1076739" y="109330"/>
                  <a:pt x="1077976" y="120224"/>
                  <a:pt x="1083366" y="129208"/>
                </a:cubicBezTo>
                <a:cubicBezTo>
                  <a:pt x="1088187" y="137243"/>
                  <a:pt x="1097390" y="141770"/>
                  <a:pt x="1103244" y="149087"/>
                </a:cubicBezTo>
                <a:cubicBezTo>
                  <a:pt x="1110706" y="158415"/>
                  <a:pt x="1116496" y="168965"/>
                  <a:pt x="1123122" y="178904"/>
                </a:cubicBezTo>
                <a:lnTo>
                  <a:pt x="1143000" y="238539"/>
                </a:lnTo>
                <a:lnTo>
                  <a:pt x="1152939" y="268356"/>
                </a:lnTo>
                <a:cubicBezTo>
                  <a:pt x="1148749" y="314449"/>
                  <a:pt x="1143137" y="396880"/>
                  <a:pt x="1133061" y="447261"/>
                </a:cubicBezTo>
                <a:cubicBezTo>
                  <a:pt x="1131006" y="457534"/>
                  <a:pt x="1129408" y="468697"/>
                  <a:pt x="1123122" y="477078"/>
                </a:cubicBezTo>
                <a:cubicBezTo>
                  <a:pt x="1115187" y="487659"/>
                  <a:pt x="1067318" y="538031"/>
                  <a:pt x="1043609" y="546652"/>
                </a:cubicBezTo>
                <a:cubicBezTo>
                  <a:pt x="977895" y="570548"/>
                  <a:pt x="974035" y="543339"/>
                  <a:pt x="924339" y="54665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D5708D-9F52-364D-B9C1-39EAD57203AC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1: Generative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180F589-36B2-604E-9228-58B26CCB0311}"/>
                  </a:ext>
                </a:extLst>
              </p:cNvPr>
              <p:cNvSpPr txBox="1"/>
              <p:nvPr/>
            </p:nvSpPr>
            <p:spPr>
              <a:xfrm>
                <a:off x="3327056" y="1590587"/>
                <a:ext cx="14563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(0)∼</m:t>
                    </m:r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 </a:t>
                </a:r>
                <a:endParaRPr kumimoji="1" lang="zh-CN" altLang="en-US" sz="22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180F589-36B2-604E-9228-58B26CCB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56" y="1590587"/>
                <a:ext cx="1456361" cy="430887"/>
              </a:xfrm>
              <a:prstGeom prst="rect">
                <a:avLst/>
              </a:prstGeom>
              <a:blipFill>
                <a:blip r:embed="rId3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9CD9B6E-E7A2-F74E-AB82-84293852937B}"/>
                  </a:ext>
                </a:extLst>
              </p:cNvPr>
              <p:cNvSpPr txBox="1"/>
              <p:nvPr/>
            </p:nvSpPr>
            <p:spPr>
              <a:xfrm>
                <a:off x="7100163" y="1512002"/>
                <a:ext cx="2714333" cy="1283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2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2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9CD9B6E-E7A2-F74E-AB82-84293852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163" y="1512002"/>
                <a:ext cx="2714333" cy="1283108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3317B79-4A1F-6A47-B89D-60B7E4439BE7}"/>
              </a:ext>
            </a:extLst>
          </p:cNvPr>
          <p:cNvCxnSpPr>
            <a:cxnSpLocks/>
          </p:cNvCxnSpPr>
          <p:nvPr/>
        </p:nvCxnSpPr>
        <p:spPr>
          <a:xfrm>
            <a:off x="4890350" y="1843129"/>
            <a:ext cx="2032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4BBF10C-D60E-8B4C-B7B3-EA02C88F5833}"/>
                  </a:ext>
                </a:extLst>
              </p:cNvPr>
              <p:cNvSpPr/>
              <p:nvPr/>
            </p:nvSpPr>
            <p:spPr>
              <a:xfrm>
                <a:off x="4890350" y="1365391"/>
                <a:ext cx="221086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dirty="0"/>
                  <a:t>ODE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𝒅𝑿</m:t>
                        </m:r>
                      </m:num>
                      <m:den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b="1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4BBF10C-D60E-8B4C-B7B3-EA02C88F5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350" y="1365391"/>
                <a:ext cx="2210862" cy="496611"/>
              </a:xfrm>
              <a:prstGeom prst="rect">
                <a:avLst/>
              </a:prstGeom>
              <a:blipFill>
                <a:blip r:embed="rId5"/>
                <a:stretch>
                  <a:fillRect l="-1714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2B4B2A7-793B-DA46-B03E-EE4B7C290426}"/>
                  </a:ext>
                </a:extLst>
              </p:cNvPr>
              <p:cNvSpPr/>
              <p:nvPr/>
            </p:nvSpPr>
            <p:spPr>
              <a:xfrm>
                <a:off x="10063813" y="2290838"/>
                <a:ext cx="849143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kumimoji="1" lang="en-US" altLang="zh-CN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1"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b="1" dirty="0">
                    <a:solidFill>
                      <a:schemeClr val="accent2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2B4B2A7-793B-DA46-B03E-EE4B7C290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813" y="2290838"/>
                <a:ext cx="849143" cy="37555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>
            <a:extLst>
              <a:ext uri="{FF2B5EF4-FFF2-40B4-BE49-F238E27FC236}">
                <a16:creationId xmlns:a16="http://schemas.microsoft.com/office/drawing/2014/main" id="{FD39161A-7B6D-4C42-8C12-EFC2B2F5398B}"/>
              </a:ext>
            </a:extLst>
          </p:cNvPr>
          <p:cNvSpPr/>
          <p:nvPr/>
        </p:nvSpPr>
        <p:spPr>
          <a:xfrm>
            <a:off x="306511" y="1443891"/>
            <a:ext cx="284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chemeClr val="accent2"/>
                </a:solidFill>
              </a:rPr>
              <a:t>Continuous propagation: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7BFEB7-447B-9B4A-860F-2BADB71724D3}"/>
              </a:ext>
            </a:extLst>
          </p:cNvPr>
          <p:cNvSpPr/>
          <p:nvPr/>
        </p:nvSpPr>
        <p:spPr>
          <a:xfrm>
            <a:off x="306511" y="3475118"/>
            <a:ext cx="10756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Grathwohl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Ffjord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Free-form continuous dynamics for scalable reversible generative models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International Conference on Learning Representations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Linfeng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Zhang, 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Weinan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and Lei Wang.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Monge-ampere flow for generative modeling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preprint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AC9BE20-A0F7-1043-A332-6BA153F3B26C}"/>
                  </a:ext>
                </a:extLst>
              </p:cNvPr>
              <p:cNvSpPr/>
              <p:nvPr/>
            </p:nvSpPr>
            <p:spPr>
              <a:xfrm>
                <a:off x="825098" y="4163759"/>
                <a:ext cx="919995" cy="407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kumimoji="1" lang="en-US" altLang="zh-CN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1" lang="en-US" altLang="zh-CN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AC9BE20-A0F7-1043-A332-6BA153F3B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98" y="4163759"/>
                <a:ext cx="919995" cy="4070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CA7F6CC-3267-BF41-8A31-358726630A83}"/>
              </a:ext>
            </a:extLst>
          </p:cNvPr>
          <p:cNvCxnSpPr>
            <a:cxnSpLocks/>
          </p:cNvCxnSpPr>
          <p:nvPr/>
        </p:nvCxnSpPr>
        <p:spPr>
          <a:xfrm>
            <a:off x="1745093" y="4485859"/>
            <a:ext cx="2097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02B2978-EE02-054C-BC09-4034C3C9B888}"/>
                  </a:ext>
                </a:extLst>
              </p:cNvPr>
              <p:cNvSpPr/>
              <p:nvPr/>
            </p:nvSpPr>
            <p:spPr>
              <a:xfrm>
                <a:off x="3842155" y="4196636"/>
                <a:ext cx="7971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kumimoji="1" lang="en-US" altLang="zh-CN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kumimoji="1" lang="en-US" altLang="zh-CN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02B2978-EE02-054C-BC09-4034C3C9B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55" y="4196636"/>
                <a:ext cx="797141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9382B58-4D45-4B40-87E4-485E63C13376}"/>
              </a:ext>
            </a:extLst>
          </p:cNvPr>
          <p:cNvSpPr/>
          <p:nvPr/>
        </p:nvSpPr>
        <p:spPr>
          <a:xfrm>
            <a:off x="1632088" y="4108681"/>
            <a:ext cx="2323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stochastic estimator</a:t>
            </a:r>
            <a:endParaRPr lang="zh-CN" altLang="en-US" sz="20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7C7BF5E-F05F-754A-B99B-03740DF3F6B5}"/>
              </a:ext>
            </a:extLst>
          </p:cNvPr>
          <p:cNvSpPr/>
          <p:nvPr/>
        </p:nvSpPr>
        <p:spPr>
          <a:xfrm>
            <a:off x="754300" y="5598263"/>
            <a:ext cx="1871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chemeClr val="accent2"/>
                </a:solidFill>
              </a:rPr>
              <a:t>optimal transport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ADDB5E-7C79-834A-8A60-675D5B1A9E83}"/>
                  </a:ext>
                </a:extLst>
              </p:cNvPr>
              <p:cNvSpPr/>
              <p:nvPr/>
            </p:nvSpPr>
            <p:spPr>
              <a:xfrm>
                <a:off x="2554874" y="5610242"/>
                <a:ext cx="1037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kumimoji="1" lang="en-US" altLang="zh-CN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ADDB5E-7C79-834A-8A60-675D5B1A9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74" y="5610242"/>
                <a:ext cx="1037463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27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D5708D-9F52-364D-B9C1-39EAD57203AC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2: Sequential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53">
                <a:extLst>
                  <a:ext uri="{FF2B5EF4-FFF2-40B4-BE49-F238E27FC236}">
                    <a16:creationId xmlns:a16="http://schemas.microsoft.com/office/drawing/2014/main" id="{5DE12982-4DA1-2B4A-9164-75C07BE0F420}"/>
                  </a:ext>
                </a:extLst>
              </p:cNvPr>
              <p:cNvSpPr txBox="1"/>
              <p:nvPr/>
            </p:nvSpPr>
            <p:spPr>
              <a:xfrm>
                <a:off x="464359" y="1151917"/>
                <a:ext cx="6781250" cy="189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Infer the posterior distribution of unknown parameter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 given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Prior distribution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Likelihood function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Observations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71" name="文本框 53">
                <a:extLst>
                  <a:ext uri="{FF2B5EF4-FFF2-40B4-BE49-F238E27FC236}">
                    <a16:creationId xmlns:a16="http://schemas.microsoft.com/office/drawing/2014/main" id="{5DE12982-4DA1-2B4A-9164-75C07BE0F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59" y="1151917"/>
                <a:ext cx="6781250" cy="1890518"/>
              </a:xfrm>
              <a:prstGeom prst="rect">
                <a:avLst/>
              </a:prstGeom>
              <a:blipFill>
                <a:blip r:embed="rId3"/>
                <a:stretch>
                  <a:fillRect l="-935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箭头连接符 13">
            <a:extLst>
              <a:ext uri="{FF2B5EF4-FFF2-40B4-BE49-F238E27FC236}">
                <a16:creationId xmlns:a16="http://schemas.microsoft.com/office/drawing/2014/main" id="{0F25356D-D34F-204D-BB01-59859ECB83F6}"/>
              </a:ext>
            </a:extLst>
          </p:cNvPr>
          <p:cNvCxnSpPr>
            <a:cxnSpLocks/>
          </p:cNvCxnSpPr>
          <p:nvPr/>
        </p:nvCxnSpPr>
        <p:spPr>
          <a:xfrm flipV="1">
            <a:off x="5223451" y="5064902"/>
            <a:ext cx="0" cy="629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8">
            <a:extLst>
              <a:ext uri="{FF2B5EF4-FFF2-40B4-BE49-F238E27FC236}">
                <a16:creationId xmlns:a16="http://schemas.microsoft.com/office/drawing/2014/main" id="{2643EC0F-6672-3541-8CFB-A6A46D4CCB02}"/>
              </a:ext>
            </a:extLst>
          </p:cNvPr>
          <p:cNvGrpSpPr/>
          <p:nvPr/>
        </p:nvGrpSpPr>
        <p:grpSpPr>
          <a:xfrm>
            <a:off x="4005537" y="3374279"/>
            <a:ext cx="4206707" cy="3282508"/>
            <a:chOff x="1803215" y="2494442"/>
            <a:chExt cx="4206707" cy="3282508"/>
          </a:xfrm>
        </p:grpSpPr>
        <p:grpSp>
          <p:nvGrpSpPr>
            <p:cNvPr id="74" name="Group 24">
              <a:extLst>
                <a:ext uri="{FF2B5EF4-FFF2-40B4-BE49-F238E27FC236}">
                  <a16:creationId xmlns:a16="http://schemas.microsoft.com/office/drawing/2014/main" id="{F24CD329-1125-2146-9B9A-E8351EB58050}"/>
                </a:ext>
              </a:extLst>
            </p:cNvPr>
            <p:cNvGrpSpPr/>
            <p:nvPr/>
          </p:nvGrpSpPr>
          <p:grpSpPr>
            <a:xfrm>
              <a:off x="1803215" y="2494442"/>
              <a:ext cx="4206707" cy="1851643"/>
              <a:chOff x="3538936" y="2270386"/>
              <a:chExt cx="4206707" cy="18516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矩形 936">
                    <a:extLst>
                      <a:ext uri="{FF2B5EF4-FFF2-40B4-BE49-F238E27FC236}">
                        <a16:creationId xmlns:a16="http://schemas.microsoft.com/office/drawing/2014/main" id="{9F9667F2-024E-214A-913C-B0E2B9011691}"/>
                      </a:ext>
                    </a:extLst>
                  </p:cNvPr>
                  <p:cNvSpPr/>
                  <p:nvPr/>
                </p:nvSpPr>
                <p:spPr>
                  <a:xfrm>
                    <a:off x="3786043" y="2309748"/>
                    <a:ext cx="3756028" cy="17729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CN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kumimoji="1" lang="en-US" altLang="zh-CN" sz="2000" i="1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1"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CN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1" lang="en-US" altLang="zh-CN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kumimoji="1" lang="en-US" altLang="zh-CN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oMath>
                      </m:oMathPara>
                    </a14:m>
                    <a:endParaRPr kumimoji="1" lang="en-US" altLang="zh-CN" sz="2000" i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矩形 936">
                    <a:extLst>
                      <a:ext uri="{FF2B5EF4-FFF2-40B4-BE49-F238E27FC236}">
                        <a16:creationId xmlns:a16="http://schemas.microsoft.com/office/drawing/2014/main" id="{6E5802B8-0102-1743-B09F-4E8ACE311E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043" y="2309748"/>
                    <a:ext cx="3756028" cy="17729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矩形 944">
                <a:extLst>
                  <a:ext uri="{FF2B5EF4-FFF2-40B4-BE49-F238E27FC236}">
                    <a16:creationId xmlns:a16="http://schemas.microsoft.com/office/drawing/2014/main" id="{9E9C41D2-BF51-8046-B6A1-B624F4C272C3}"/>
                  </a:ext>
                </a:extLst>
              </p:cNvPr>
              <p:cNvSpPr/>
              <p:nvPr/>
            </p:nvSpPr>
            <p:spPr>
              <a:xfrm>
                <a:off x="3538936" y="2270386"/>
                <a:ext cx="4206707" cy="1851643"/>
              </a:xfrm>
              <a:prstGeom prst="rect">
                <a:avLst/>
              </a:prstGeom>
              <a:noFill/>
              <a:ln w="19050">
                <a:solidFill>
                  <a:srgbClr val="2B68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8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10">
                  <a:extLst>
                    <a:ext uri="{FF2B5EF4-FFF2-40B4-BE49-F238E27FC236}">
                      <a16:creationId xmlns:a16="http://schemas.microsoft.com/office/drawing/2014/main" id="{9F311EF8-21C9-114B-ACC4-7DC607208E11}"/>
                    </a:ext>
                  </a:extLst>
                </p:cNvPr>
                <p:cNvSpPr txBox="1"/>
                <p:nvPr/>
              </p:nvSpPr>
              <p:spPr>
                <a:xfrm>
                  <a:off x="2522668" y="4853620"/>
                  <a:ext cx="2436117" cy="923330"/>
                </a:xfrm>
                <a:prstGeom prst="rect">
                  <a:avLst/>
                </a:prstGeom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800">
                      <a:cs typeface="Calibri"/>
                    </a:rPr>
                    <a:t>Challenging computational problem </a:t>
                  </a:r>
                </a:p>
                <a:p>
                  <a:r>
                    <a:rPr lang="en-US" sz="1800">
                      <a:cs typeface="Calibri"/>
                    </a:rPr>
                    <a:t>for high dimensional </a:t>
                  </a:r>
                  <a14:m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cs typeface="Calibri"/>
                        </a:rPr>
                        <m:t>𝑥</m:t>
                      </m:r>
                    </m:oMath>
                  </a14:m>
                  <a:endParaRPr lang="en-US" sz="1800"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F819A6-FB59-4155-A8D5-CFBEAC24F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668" y="4853620"/>
                  <a:ext cx="2436117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2000" t="-3289" r="-1750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15">
            <a:extLst>
              <a:ext uri="{FF2B5EF4-FFF2-40B4-BE49-F238E27FC236}">
                <a16:creationId xmlns:a16="http://schemas.microsoft.com/office/drawing/2014/main" id="{162C13B9-9F33-D14F-A6BB-53F003C8D32D}"/>
              </a:ext>
            </a:extLst>
          </p:cNvPr>
          <p:cNvGrpSpPr/>
          <p:nvPr/>
        </p:nvGrpSpPr>
        <p:grpSpPr>
          <a:xfrm>
            <a:off x="5536857" y="1907362"/>
            <a:ext cx="4697819" cy="1174432"/>
            <a:chOff x="2643007" y="4509478"/>
            <a:chExt cx="4697819" cy="1174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椭圆 25">
                  <a:extLst>
                    <a:ext uri="{FF2B5EF4-FFF2-40B4-BE49-F238E27FC236}">
                      <a16:creationId xmlns:a16="http://schemas.microsoft.com/office/drawing/2014/main" id="{AF6EAB20-678F-C548-8F9C-4EB64748E34B}"/>
                    </a:ext>
                  </a:extLst>
                </p:cNvPr>
                <p:cNvSpPr/>
                <p:nvPr/>
              </p:nvSpPr>
              <p:spPr>
                <a:xfrm>
                  <a:off x="5138469" y="4509478"/>
                  <a:ext cx="411480" cy="39577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18288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Han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sz="2000"/>
                </a:p>
              </p:txBody>
            </p:sp>
          </mc:Choice>
          <mc:Fallback xmlns="">
            <p:sp>
              <p:nvSpPr>
                <p:cNvPr id="17" name="椭圆 25">
                  <a:extLst>
                    <a:ext uri="{FF2B5EF4-FFF2-40B4-BE49-F238E27FC236}">
                      <a16:creationId xmlns:a16="http://schemas.microsoft.com/office/drawing/2014/main" id="{0DE3B221-5849-0D45-9E45-354409556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469" y="4509478"/>
                  <a:ext cx="411480" cy="3957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椭圆 28">
                  <a:extLst>
                    <a:ext uri="{FF2B5EF4-FFF2-40B4-BE49-F238E27FC236}">
                      <a16:creationId xmlns:a16="http://schemas.microsoft.com/office/drawing/2014/main" id="{0CF12D5A-60CA-F34A-91F9-F743FD4A2BB0}"/>
                    </a:ext>
                  </a:extLst>
                </p:cNvPr>
                <p:cNvSpPr/>
                <p:nvPr/>
              </p:nvSpPr>
              <p:spPr>
                <a:xfrm>
                  <a:off x="2643007" y="5247884"/>
                  <a:ext cx="411480" cy="40692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182880" bIns="9144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/>
                </a:p>
              </p:txBody>
            </p:sp>
          </mc:Choice>
          <mc:Fallback xmlns="">
            <p:sp>
              <p:nvSpPr>
                <p:cNvPr id="18" name="椭圆 28">
                  <a:extLst>
                    <a:ext uri="{FF2B5EF4-FFF2-40B4-BE49-F238E27FC236}">
                      <a16:creationId xmlns:a16="http://schemas.microsoft.com/office/drawing/2014/main" id="{7344601A-229A-0043-BBBB-F9D4B743A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007" y="5247884"/>
                  <a:ext cx="411480" cy="40692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椭圆 29">
                  <a:extLst>
                    <a:ext uri="{FF2B5EF4-FFF2-40B4-BE49-F238E27FC236}">
                      <a16:creationId xmlns:a16="http://schemas.microsoft.com/office/drawing/2014/main" id="{F72B9F95-8835-0249-930B-1173C076674B}"/>
                    </a:ext>
                  </a:extLst>
                </p:cNvPr>
                <p:cNvSpPr/>
                <p:nvPr/>
              </p:nvSpPr>
              <p:spPr>
                <a:xfrm>
                  <a:off x="4090640" y="5258186"/>
                  <a:ext cx="411480" cy="40692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182880" bIns="9144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/>
                </a:p>
              </p:txBody>
            </p:sp>
          </mc:Choice>
          <mc:Fallback xmlns="">
            <p:sp>
              <p:nvSpPr>
                <p:cNvPr id="19" name="椭圆 29">
                  <a:extLst>
                    <a:ext uri="{FF2B5EF4-FFF2-40B4-BE49-F238E27FC236}">
                      <a16:creationId xmlns:a16="http://schemas.microsoft.com/office/drawing/2014/main" id="{E3008E2C-825A-774A-BA71-5C096E836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0640" y="5258186"/>
                  <a:ext cx="411480" cy="40692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椭圆 30">
                  <a:extLst>
                    <a:ext uri="{FF2B5EF4-FFF2-40B4-BE49-F238E27FC236}">
                      <a16:creationId xmlns:a16="http://schemas.microsoft.com/office/drawing/2014/main" id="{1003FEC1-6C39-ED45-BBEF-4345936BE268}"/>
                    </a:ext>
                  </a:extLst>
                </p:cNvPr>
                <p:cNvSpPr/>
                <p:nvPr/>
              </p:nvSpPr>
              <p:spPr>
                <a:xfrm>
                  <a:off x="6240855" y="5276983"/>
                  <a:ext cx="411480" cy="40692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182880" bIns="9144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/>
                </a:p>
              </p:txBody>
            </p:sp>
          </mc:Choice>
          <mc:Fallback xmlns="">
            <p:sp>
              <p:nvSpPr>
                <p:cNvPr id="20" name="椭圆 30">
                  <a:extLst>
                    <a:ext uri="{FF2B5EF4-FFF2-40B4-BE49-F238E27FC236}">
                      <a16:creationId xmlns:a16="http://schemas.microsoft.com/office/drawing/2014/main" id="{F51B1F87-EC0E-4549-91A0-D8AC17C47D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855" y="5276983"/>
                  <a:ext cx="411480" cy="40692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文本框 43">
              <a:extLst>
                <a:ext uri="{FF2B5EF4-FFF2-40B4-BE49-F238E27FC236}">
                  <a16:creationId xmlns:a16="http://schemas.microsoft.com/office/drawing/2014/main" id="{13CF36D6-1E28-6047-BA35-B0AD60721266}"/>
                </a:ext>
              </a:extLst>
            </p:cNvPr>
            <p:cNvSpPr txBox="1"/>
            <p:nvPr/>
          </p:nvSpPr>
          <p:spPr>
            <a:xfrm>
              <a:off x="4859771" y="5234204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/>
                <a:t>……</a:t>
              </a:r>
              <a:endParaRPr kumimoji="1" lang="zh-CN" altLang="en-US" sz="1800"/>
            </a:p>
          </p:txBody>
        </p:sp>
        <p:sp>
          <p:nvSpPr>
            <p:cNvPr id="84" name="文本框 45">
              <a:extLst>
                <a:ext uri="{FF2B5EF4-FFF2-40B4-BE49-F238E27FC236}">
                  <a16:creationId xmlns:a16="http://schemas.microsoft.com/office/drawing/2014/main" id="{5FB90D2C-1FC2-024B-8D8A-46AFEB6F67B4}"/>
                </a:ext>
              </a:extLst>
            </p:cNvPr>
            <p:cNvSpPr txBox="1"/>
            <p:nvPr/>
          </p:nvSpPr>
          <p:spPr>
            <a:xfrm>
              <a:off x="6838765" y="527618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/>
                <a:t>……</a:t>
              </a:r>
              <a:endParaRPr kumimoji="1" lang="zh-CN" altLang="en-US" sz="1800"/>
            </a:p>
          </p:txBody>
        </p:sp>
        <p:cxnSp>
          <p:nvCxnSpPr>
            <p:cNvPr id="85" name="直线箭头连接符 686">
              <a:extLst>
                <a:ext uri="{FF2B5EF4-FFF2-40B4-BE49-F238E27FC236}">
                  <a16:creationId xmlns:a16="http://schemas.microsoft.com/office/drawing/2014/main" id="{E332FC56-02F0-C14E-8999-12ADC3355CF1}"/>
                </a:ext>
              </a:extLst>
            </p:cNvPr>
            <p:cNvCxnSpPr>
              <a:stCxn id="79" idx="4"/>
              <a:endCxn id="81" idx="0"/>
            </p:cNvCxnSpPr>
            <p:nvPr/>
          </p:nvCxnSpPr>
          <p:spPr>
            <a:xfrm flipH="1">
              <a:off x="4296380" y="4905254"/>
              <a:ext cx="1047829" cy="352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线箭头连接符 707">
              <a:extLst>
                <a:ext uri="{FF2B5EF4-FFF2-40B4-BE49-F238E27FC236}">
                  <a16:creationId xmlns:a16="http://schemas.microsoft.com/office/drawing/2014/main" id="{A36381DD-7E3A-7047-9E02-8BD2700D40A1}"/>
                </a:ext>
              </a:extLst>
            </p:cNvPr>
            <p:cNvCxnSpPr>
              <a:stCxn id="79" idx="4"/>
              <a:endCxn id="82" idx="0"/>
            </p:cNvCxnSpPr>
            <p:nvPr/>
          </p:nvCxnSpPr>
          <p:spPr>
            <a:xfrm>
              <a:off x="5344209" y="4905254"/>
              <a:ext cx="1102386" cy="371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线箭头连接符 931">
              <a:extLst>
                <a:ext uri="{FF2B5EF4-FFF2-40B4-BE49-F238E27FC236}">
                  <a16:creationId xmlns:a16="http://schemas.microsoft.com/office/drawing/2014/main" id="{84D5DB1A-7617-2649-9D03-80BCA9E5FE49}"/>
                </a:ext>
              </a:extLst>
            </p:cNvPr>
            <p:cNvCxnSpPr>
              <a:cxnSpLocks/>
              <a:stCxn id="79" idx="4"/>
              <a:endCxn id="80" idx="0"/>
            </p:cNvCxnSpPr>
            <p:nvPr/>
          </p:nvCxnSpPr>
          <p:spPr>
            <a:xfrm flipH="1">
              <a:off x="2848747" y="4905254"/>
              <a:ext cx="2495462" cy="342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线箭头连接符 934">
              <a:extLst>
                <a:ext uri="{FF2B5EF4-FFF2-40B4-BE49-F238E27FC236}">
                  <a16:creationId xmlns:a16="http://schemas.microsoft.com/office/drawing/2014/main" id="{DCE7BCEC-9EEB-B34E-8C7A-ADDE0258652A}"/>
                </a:ext>
              </a:extLst>
            </p:cNvPr>
            <p:cNvCxnSpPr>
              <a:stCxn id="79" idx="4"/>
              <a:endCxn id="84" idx="0"/>
            </p:cNvCxnSpPr>
            <p:nvPr/>
          </p:nvCxnSpPr>
          <p:spPr>
            <a:xfrm>
              <a:off x="5344209" y="4905254"/>
              <a:ext cx="1745587" cy="370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7033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0DE3B221-5849-0D45-9E45-354409556C19}"/>
                  </a:ext>
                </a:extLst>
              </p:cNvPr>
              <p:cNvSpPr/>
              <p:nvPr/>
            </p:nvSpPr>
            <p:spPr>
              <a:xfrm>
                <a:off x="6662469" y="4509478"/>
                <a:ext cx="411480" cy="39577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Han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0DE3B221-5849-0D45-9E45-354409556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469" y="4509478"/>
                <a:ext cx="411480" cy="39577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344601A-229A-0043-BBBB-F9D4B743A68D}"/>
                  </a:ext>
                </a:extLst>
              </p:cNvPr>
              <p:cNvSpPr/>
              <p:nvPr/>
            </p:nvSpPr>
            <p:spPr>
              <a:xfrm>
                <a:off x="4167007" y="5247885"/>
                <a:ext cx="411480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344601A-229A-0043-BBBB-F9D4B743A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007" y="5247885"/>
                <a:ext cx="411480" cy="40692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3008E2C-825A-774A-BA71-5C096E8360F6}"/>
                  </a:ext>
                </a:extLst>
              </p:cNvPr>
              <p:cNvSpPr/>
              <p:nvPr/>
            </p:nvSpPr>
            <p:spPr>
              <a:xfrm>
                <a:off x="5614640" y="5258187"/>
                <a:ext cx="411480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3008E2C-825A-774A-BA71-5C096E836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40" y="5258187"/>
                <a:ext cx="411480" cy="40692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51B1F87-EC0E-4549-91A0-D8AC17C47D3C}"/>
                  </a:ext>
                </a:extLst>
              </p:cNvPr>
              <p:cNvSpPr/>
              <p:nvPr/>
            </p:nvSpPr>
            <p:spPr>
              <a:xfrm>
                <a:off x="7764855" y="5276984"/>
                <a:ext cx="411480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51B1F87-EC0E-4549-91A0-D8AC17C47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855" y="5276984"/>
                <a:ext cx="411480" cy="40692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84CF48F-5396-514B-B93D-6271B90DFC74}"/>
                  </a:ext>
                </a:extLst>
              </p:cNvPr>
              <p:cNvSpPr/>
              <p:nvPr/>
            </p:nvSpPr>
            <p:spPr>
              <a:xfrm>
                <a:off x="3881844" y="5786283"/>
                <a:ext cx="981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84CF48F-5396-514B-B93D-6271B90DF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844" y="5786283"/>
                <a:ext cx="981807" cy="369332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34A24BC-DEDD-1D46-8C85-C8CAFDB78466}"/>
                  </a:ext>
                </a:extLst>
              </p:cNvPr>
              <p:cNvSpPr/>
              <p:nvPr/>
            </p:nvSpPr>
            <p:spPr>
              <a:xfrm>
                <a:off x="5259837" y="5778348"/>
                <a:ext cx="1124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1:2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34A24BC-DEDD-1D46-8C85-C8CAFDB78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37" y="5778348"/>
                <a:ext cx="112447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ADD4BBC1-9C5D-4E47-A322-96AC19D2AC8D}"/>
              </a:ext>
            </a:extLst>
          </p:cNvPr>
          <p:cNvCxnSpPr>
            <a:cxnSpLocks/>
            <a:stCxn id="12" idx="3"/>
            <a:endCxn id="36" idx="1"/>
          </p:cNvCxnSpPr>
          <p:nvPr/>
        </p:nvCxnSpPr>
        <p:spPr>
          <a:xfrm>
            <a:off x="3406305" y="5970949"/>
            <a:ext cx="47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08F0E8E2-52C2-AA4B-8A68-81909DC411AA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4863650" y="5963015"/>
            <a:ext cx="396186" cy="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D11F04E-8156-F342-B2D0-8243C87B86BA}"/>
                  </a:ext>
                </a:extLst>
              </p:cNvPr>
              <p:cNvSpPr/>
              <p:nvPr/>
            </p:nvSpPr>
            <p:spPr>
              <a:xfrm>
                <a:off x="7460991" y="5778348"/>
                <a:ext cx="1186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D11F04E-8156-F342-B2D0-8243C87B8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991" y="5778348"/>
                <a:ext cx="118667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EEF751CB-EF5A-464E-BE41-541424396B03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384311" y="5963014"/>
            <a:ext cx="32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8ECB9509-8F22-614C-8CBD-A59A5EFB6919}"/>
              </a:ext>
            </a:extLst>
          </p:cNvPr>
          <p:cNvCxnSpPr>
            <a:cxnSpLocks/>
          </p:cNvCxnSpPr>
          <p:nvPr/>
        </p:nvCxnSpPr>
        <p:spPr>
          <a:xfrm>
            <a:off x="7113368" y="5963014"/>
            <a:ext cx="37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3B321BA-3385-994D-97DF-7B90D6010087}"/>
              </a:ext>
            </a:extLst>
          </p:cNvPr>
          <p:cNvSpPr txBox="1"/>
          <p:nvPr/>
        </p:nvSpPr>
        <p:spPr>
          <a:xfrm>
            <a:off x="6756485" y="57202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6141160-27EF-D54B-8F19-47F56DBD4720}"/>
              </a:ext>
            </a:extLst>
          </p:cNvPr>
          <p:cNvSpPr txBox="1"/>
          <p:nvPr/>
        </p:nvSpPr>
        <p:spPr>
          <a:xfrm>
            <a:off x="6383772" y="523420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9499C17-C3D2-6D41-BCB9-4E14EA942443}"/>
              </a:ext>
            </a:extLst>
          </p:cNvPr>
          <p:cNvSpPr txBox="1"/>
          <p:nvPr/>
        </p:nvSpPr>
        <p:spPr>
          <a:xfrm>
            <a:off x="8362766" y="527618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49CDB7B-744E-8C49-84F1-7CD0794685F9}"/>
                  </a:ext>
                </a:extLst>
              </p:cNvPr>
              <p:cNvSpPr/>
              <p:nvPr/>
            </p:nvSpPr>
            <p:spPr>
              <a:xfrm>
                <a:off x="2247910" y="5786283"/>
                <a:ext cx="1158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solidFill>
                      <a:srgbClr val="005493"/>
                    </a:solidFill>
                  </a:rPr>
                  <a:t>prior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49CDB7B-744E-8C49-84F1-7CD079468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10" y="5786283"/>
                <a:ext cx="1158394" cy="369332"/>
              </a:xfrm>
              <a:prstGeom prst="rect">
                <a:avLst/>
              </a:prstGeom>
              <a:blipFill>
                <a:blip r:embed="rId9"/>
                <a:stretch>
                  <a:fillRect l="-4348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706CAF5-388E-6F4F-A73C-D9EA1556C47E}"/>
              </a:ext>
            </a:extLst>
          </p:cNvPr>
          <p:cNvCxnSpPr>
            <a:cxnSpLocks/>
          </p:cNvCxnSpPr>
          <p:nvPr/>
        </p:nvCxnSpPr>
        <p:spPr>
          <a:xfrm flipV="1">
            <a:off x="3645137" y="5970952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2E105FB-E386-BF41-88E8-2CC21BB5CA45}"/>
                  </a:ext>
                </a:extLst>
              </p:cNvPr>
              <p:cNvSpPr/>
              <p:nvPr/>
            </p:nvSpPr>
            <p:spPr>
              <a:xfrm>
                <a:off x="3433157" y="6214957"/>
                <a:ext cx="455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2E105FB-E386-BF41-88E8-2CC21BB5C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157" y="6214957"/>
                <a:ext cx="4557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7" name="直线箭头连接符 686">
            <a:extLst>
              <a:ext uri="{FF2B5EF4-FFF2-40B4-BE49-F238E27FC236}">
                <a16:creationId xmlns:a16="http://schemas.microsoft.com/office/drawing/2014/main" id="{787E04E7-4323-A946-A0A7-11E8A4B049B1}"/>
              </a:ext>
            </a:extLst>
          </p:cNvPr>
          <p:cNvCxnSpPr>
            <a:stCxn id="26" idx="4"/>
            <a:endCxn id="30" idx="0"/>
          </p:cNvCxnSpPr>
          <p:nvPr/>
        </p:nvCxnSpPr>
        <p:spPr>
          <a:xfrm flipH="1">
            <a:off x="5820381" y="4905254"/>
            <a:ext cx="1047829" cy="35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1" name="直线箭头连接符 690">
            <a:extLst>
              <a:ext uri="{FF2B5EF4-FFF2-40B4-BE49-F238E27FC236}">
                <a16:creationId xmlns:a16="http://schemas.microsoft.com/office/drawing/2014/main" id="{7F793DA2-9661-2E4C-AA39-5B2D2B104EB7}"/>
              </a:ext>
            </a:extLst>
          </p:cNvPr>
          <p:cNvCxnSpPr>
            <a:cxnSpLocks/>
          </p:cNvCxnSpPr>
          <p:nvPr/>
        </p:nvCxnSpPr>
        <p:spPr>
          <a:xfrm flipV="1">
            <a:off x="5050230" y="5970952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矩形 691">
                <a:extLst>
                  <a:ext uri="{FF2B5EF4-FFF2-40B4-BE49-F238E27FC236}">
                    <a16:creationId xmlns:a16="http://schemas.microsoft.com/office/drawing/2014/main" id="{571BD7A7-3752-474B-8BA2-B242311D80C7}"/>
                  </a:ext>
                </a:extLst>
              </p:cNvPr>
              <p:cNvSpPr/>
              <p:nvPr/>
            </p:nvSpPr>
            <p:spPr>
              <a:xfrm>
                <a:off x="4838249" y="6214957"/>
                <a:ext cx="4610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92" name="矩形 691">
                <a:extLst>
                  <a:ext uri="{FF2B5EF4-FFF2-40B4-BE49-F238E27FC236}">
                    <a16:creationId xmlns:a16="http://schemas.microsoft.com/office/drawing/2014/main" id="{571BD7A7-3752-474B-8BA2-B242311D8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249" y="6214957"/>
                <a:ext cx="4610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2" name="直线箭头连接符 701">
            <a:extLst>
              <a:ext uri="{FF2B5EF4-FFF2-40B4-BE49-F238E27FC236}">
                <a16:creationId xmlns:a16="http://schemas.microsoft.com/office/drawing/2014/main" id="{3474CE6E-011D-C943-B626-96191318B1A2}"/>
              </a:ext>
            </a:extLst>
          </p:cNvPr>
          <p:cNvCxnSpPr>
            <a:cxnSpLocks/>
          </p:cNvCxnSpPr>
          <p:nvPr/>
        </p:nvCxnSpPr>
        <p:spPr>
          <a:xfrm flipV="1">
            <a:off x="7285930" y="5971027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矩形 702">
                <a:extLst>
                  <a:ext uri="{FF2B5EF4-FFF2-40B4-BE49-F238E27FC236}">
                    <a16:creationId xmlns:a16="http://schemas.microsoft.com/office/drawing/2014/main" id="{172BEEE2-3B3A-AF46-8EAD-A9C580F2BBF4}"/>
                  </a:ext>
                </a:extLst>
              </p:cNvPr>
              <p:cNvSpPr/>
              <p:nvPr/>
            </p:nvSpPr>
            <p:spPr>
              <a:xfrm>
                <a:off x="7073950" y="6215032"/>
                <a:ext cx="526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03" name="矩形 702">
                <a:extLst>
                  <a:ext uri="{FF2B5EF4-FFF2-40B4-BE49-F238E27FC236}">
                    <a16:creationId xmlns:a16="http://schemas.microsoft.com/office/drawing/2014/main" id="{172BEEE2-3B3A-AF46-8EAD-A9C580F2B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50" y="6215032"/>
                <a:ext cx="52604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8" name="直线箭头连接符 707">
            <a:extLst>
              <a:ext uri="{FF2B5EF4-FFF2-40B4-BE49-F238E27FC236}">
                <a16:creationId xmlns:a16="http://schemas.microsoft.com/office/drawing/2014/main" id="{76ED3130-D298-D642-B884-2AE8E5C18421}"/>
              </a:ext>
            </a:extLst>
          </p:cNvPr>
          <p:cNvCxnSpPr>
            <a:stCxn id="26" idx="4"/>
            <a:endCxn id="31" idx="0"/>
          </p:cNvCxnSpPr>
          <p:nvPr/>
        </p:nvCxnSpPr>
        <p:spPr>
          <a:xfrm>
            <a:off x="6868209" y="4905255"/>
            <a:ext cx="1102386" cy="37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2" name="直线箭头连接符 931">
            <a:extLst>
              <a:ext uri="{FF2B5EF4-FFF2-40B4-BE49-F238E27FC236}">
                <a16:creationId xmlns:a16="http://schemas.microsoft.com/office/drawing/2014/main" id="{E9EF1E31-A490-B44D-A522-87580C76D932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4372747" y="4905254"/>
            <a:ext cx="2495462" cy="34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5" name="直线箭头连接符 934">
            <a:extLst>
              <a:ext uri="{FF2B5EF4-FFF2-40B4-BE49-F238E27FC236}">
                <a16:creationId xmlns:a16="http://schemas.microsoft.com/office/drawing/2014/main" id="{734B1170-4755-F747-9A7A-468E34F8CC7B}"/>
              </a:ext>
            </a:extLst>
          </p:cNvPr>
          <p:cNvCxnSpPr>
            <a:stCxn id="26" idx="4"/>
            <a:endCxn id="46" idx="0"/>
          </p:cNvCxnSpPr>
          <p:nvPr/>
        </p:nvCxnSpPr>
        <p:spPr>
          <a:xfrm>
            <a:off x="6868210" y="4905255"/>
            <a:ext cx="1745587" cy="37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6" name="直线箭头连接符 935">
            <a:extLst>
              <a:ext uri="{FF2B5EF4-FFF2-40B4-BE49-F238E27FC236}">
                <a16:creationId xmlns:a16="http://schemas.microsoft.com/office/drawing/2014/main" id="{FF1F61AA-D484-134D-AD3A-034CFC8C97A7}"/>
              </a:ext>
            </a:extLst>
          </p:cNvPr>
          <p:cNvCxnSpPr>
            <a:cxnSpLocks/>
          </p:cNvCxnSpPr>
          <p:nvPr/>
        </p:nvCxnSpPr>
        <p:spPr>
          <a:xfrm>
            <a:off x="8613795" y="5970949"/>
            <a:ext cx="37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7" name="组合 946">
            <a:extLst>
              <a:ext uri="{FF2B5EF4-FFF2-40B4-BE49-F238E27FC236}">
                <a16:creationId xmlns:a16="http://schemas.microsoft.com/office/drawing/2014/main" id="{69C6004C-BBCC-9B4E-8C7E-38A461054348}"/>
              </a:ext>
            </a:extLst>
          </p:cNvPr>
          <p:cNvGrpSpPr/>
          <p:nvPr/>
        </p:nvGrpSpPr>
        <p:grpSpPr>
          <a:xfrm>
            <a:off x="3786041" y="3220630"/>
            <a:ext cx="4262672" cy="945833"/>
            <a:chOff x="3392894" y="3826158"/>
            <a:chExt cx="4262672" cy="945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7" name="矩形 936">
                  <a:extLst>
                    <a:ext uri="{FF2B5EF4-FFF2-40B4-BE49-F238E27FC236}">
                      <a16:creationId xmlns:a16="http://schemas.microsoft.com/office/drawing/2014/main" id="{6E5802B8-0102-1743-B09F-4E8ACE311EA0}"/>
                    </a:ext>
                  </a:extLst>
                </p:cNvPr>
                <p:cNvSpPr/>
                <p:nvPr/>
              </p:nvSpPr>
              <p:spPr>
                <a:xfrm>
                  <a:off x="3410825" y="3885873"/>
                  <a:ext cx="409548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kumimoji="1" lang="en-US" altLang="zh-CN" sz="20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∝  </m:t>
                        </m:r>
                        <m:r>
                          <a:rPr kumimoji="1" lang="en-US" altLang="zh-CN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kumimoji="1" lang="en-US" altLang="zh-CN" sz="20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kumimoji="1" lang="en-US" altLang="zh-CN" sz="20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kumimoji="1" lang="en-US" altLang="zh-CN" sz="2000" i="1"/>
                </a:p>
              </p:txBody>
            </p:sp>
          </mc:Choice>
          <mc:Fallback xmlns="">
            <p:sp>
              <p:nvSpPr>
                <p:cNvPr id="937" name="矩形 936">
                  <a:extLst>
                    <a:ext uri="{FF2B5EF4-FFF2-40B4-BE49-F238E27FC236}">
                      <a16:creationId xmlns:a16="http://schemas.microsoft.com/office/drawing/2014/main" id="{6E5802B8-0102-1743-B09F-4E8ACE311E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825" y="3885873"/>
                  <a:ext cx="4095480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8" name="左大括号 937">
              <a:extLst>
                <a:ext uri="{FF2B5EF4-FFF2-40B4-BE49-F238E27FC236}">
                  <a16:creationId xmlns:a16="http://schemas.microsoft.com/office/drawing/2014/main" id="{8F480ABD-F356-E240-A0DB-26DC762F2525}"/>
                </a:ext>
              </a:extLst>
            </p:cNvPr>
            <p:cNvSpPr/>
            <p:nvPr/>
          </p:nvSpPr>
          <p:spPr>
            <a:xfrm rot="16200000">
              <a:off x="3950912" y="4053134"/>
              <a:ext cx="165238" cy="655172"/>
            </a:xfrm>
            <a:prstGeom prst="leftBrace">
              <a:avLst>
                <a:gd name="adj1" fmla="val 39149"/>
                <a:gd name="adj2" fmla="val 50000"/>
              </a:avLst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39" name="矩形 938">
              <a:extLst>
                <a:ext uri="{FF2B5EF4-FFF2-40B4-BE49-F238E27FC236}">
                  <a16:creationId xmlns:a16="http://schemas.microsoft.com/office/drawing/2014/main" id="{8D5FEA5A-3329-7F46-B60B-A03567039499}"/>
                </a:ext>
              </a:extLst>
            </p:cNvPr>
            <p:cNvSpPr/>
            <p:nvPr/>
          </p:nvSpPr>
          <p:spPr>
            <a:xfrm>
              <a:off x="3392894" y="4444304"/>
              <a:ext cx="15044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>
                  <a:solidFill>
                    <a:schemeClr val="accent5">
                      <a:lumMod val="75000"/>
                    </a:schemeClr>
                  </a:solidFill>
                </a:rPr>
                <a:t>updated posterior</a:t>
              </a:r>
              <a:endParaRPr lang="zh-CN" altLang="en-US" sz="14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940" name="左大括号 939">
              <a:extLst>
                <a:ext uri="{FF2B5EF4-FFF2-40B4-BE49-F238E27FC236}">
                  <a16:creationId xmlns:a16="http://schemas.microsoft.com/office/drawing/2014/main" id="{FA2E66B7-9A7D-3F4F-A4C2-6851E602A7E3}"/>
                </a:ext>
              </a:extLst>
            </p:cNvPr>
            <p:cNvSpPr/>
            <p:nvPr/>
          </p:nvSpPr>
          <p:spPr>
            <a:xfrm rot="16200000">
              <a:off x="5636987" y="3994895"/>
              <a:ext cx="147429" cy="789458"/>
            </a:xfrm>
            <a:prstGeom prst="leftBrace">
              <a:avLst>
                <a:gd name="adj1" fmla="val 39149"/>
                <a:gd name="adj2" fmla="val 50000"/>
              </a:avLst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solidFill>
                  <a:srgbClr val="3E6F7F"/>
                </a:solidFill>
              </a:endParaRPr>
            </a:p>
          </p:txBody>
        </p:sp>
        <p:sp>
          <p:nvSpPr>
            <p:cNvPr id="941" name="矩形 940">
              <a:extLst>
                <a:ext uri="{FF2B5EF4-FFF2-40B4-BE49-F238E27FC236}">
                  <a16:creationId xmlns:a16="http://schemas.microsoft.com/office/drawing/2014/main" id="{70896EE9-A650-D647-941E-9F855273D107}"/>
                </a:ext>
              </a:extLst>
            </p:cNvPr>
            <p:cNvSpPr/>
            <p:nvPr/>
          </p:nvSpPr>
          <p:spPr>
            <a:xfrm>
              <a:off x="5049750" y="4443419"/>
              <a:ext cx="1428661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400">
                  <a:solidFill>
                    <a:schemeClr val="accent5">
                      <a:lumMod val="50000"/>
                    </a:schemeClr>
                  </a:solidFill>
                </a:rPr>
                <a:t>current posterior</a:t>
              </a:r>
              <a:endParaRPr lang="zh-CN" altLang="en-US" sz="1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42" name="左大括号 941">
              <a:extLst>
                <a:ext uri="{FF2B5EF4-FFF2-40B4-BE49-F238E27FC236}">
                  <a16:creationId xmlns:a16="http://schemas.microsoft.com/office/drawing/2014/main" id="{71A1D994-36D4-FC41-A676-3219360600AB}"/>
                </a:ext>
              </a:extLst>
            </p:cNvPr>
            <p:cNvSpPr/>
            <p:nvPr/>
          </p:nvSpPr>
          <p:spPr>
            <a:xfrm rot="16200000">
              <a:off x="6834221" y="4053648"/>
              <a:ext cx="161516" cy="659615"/>
            </a:xfrm>
            <a:prstGeom prst="leftBrace">
              <a:avLst>
                <a:gd name="adj1" fmla="val 39149"/>
                <a:gd name="adj2" fmla="val 50000"/>
              </a:avLst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43" name="矩形 942">
              <a:extLst>
                <a:ext uri="{FF2B5EF4-FFF2-40B4-BE49-F238E27FC236}">
                  <a16:creationId xmlns:a16="http://schemas.microsoft.com/office/drawing/2014/main" id="{6BBE6661-C0E7-264A-B29F-FAA66EA25FB3}"/>
                </a:ext>
              </a:extLst>
            </p:cNvPr>
            <p:cNvSpPr/>
            <p:nvPr/>
          </p:nvSpPr>
          <p:spPr>
            <a:xfrm>
              <a:off x="6478411" y="4464214"/>
              <a:ext cx="895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>
                  <a:solidFill>
                    <a:schemeClr val="accent2">
                      <a:lumMod val="75000"/>
                    </a:schemeClr>
                  </a:solidFill>
                </a:rPr>
                <a:t>likelihood</a:t>
              </a:r>
              <a:endParaRPr lang="zh-CN" alt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45" name="矩形 944">
              <a:extLst>
                <a:ext uri="{FF2B5EF4-FFF2-40B4-BE49-F238E27FC236}">
                  <a16:creationId xmlns:a16="http://schemas.microsoft.com/office/drawing/2014/main" id="{D891AD2C-F6B7-6648-B597-90A4CEE76E3A}"/>
                </a:ext>
              </a:extLst>
            </p:cNvPr>
            <p:cNvSpPr/>
            <p:nvPr/>
          </p:nvSpPr>
          <p:spPr>
            <a:xfrm>
              <a:off x="3448859" y="3826158"/>
              <a:ext cx="4206707" cy="944356"/>
            </a:xfrm>
            <a:prstGeom prst="rect">
              <a:avLst/>
            </a:prstGeom>
            <a:noFill/>
            <a:ln w="19050">
              <a:solidFill>
                <a:srgbClr val="2B687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8" name="文本框 947">
                <a:extLst>
                  <a:ext uri="{FF2B5EF4-FFF2-40B4-BE49-F238E27FC236}">
                    <a16:creationId xmlns:a16="http://schemas.microsoft.com/office/drawing/2014/main" id="{648C24AD-DA88-1F40-84FF-DF2550E98F3B}"/>
                  </a:ext>
                </a:extLst>
              </p:cNvPr>
              <p:cNvSpPr txBox="1"/>
              <p:nvPr/>
            </p:nvSpPr>
            <p:spPr>
              <a:xfrm>
                <a:off x="650607" y="820299"/>
                <a:ext cx="8151006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Online Bayesian Inference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Observations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dirty="0"/>
                  <a:t> arrive sequentially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An ideal algorithm should: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Efficiently update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 observed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Without storing all historical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48" name="文本框 947">
                <a:extLst>
                  <a:ext uri="{FF2B5EF4-FFF2-40B4-BE49-F238E27FC236}">
                    <a16:creationId xmlns:a16="http://schemas.microsoft.com/office/drawing/2014/main" id="{648C24AD-DA88-1F40-84FF-DF2550E98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07" y="820299"/>
                <a:ext cx="8151006" cy="2262158"/>
              </a:xfrm>
              <a:prstGeom prst="rect">
                <a:avLst/>
              </a:prstGeom>
              <a:blipFill>
                <a:blip r:embed="rId14"/>
                <a:stretch>
                  <a:fillRect l="-622" b="-1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316EABCC-F394-3A4C-93DA-A80ECDD398CC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2: Sequential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894588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A51B739-519E-4D40-80B2-0B59B2EB3535}"/>
                  </a:ext>
                </a:extLst>
              </p:cNvPr>
              <p:cNvSpPr txBox="1"/>
              <p:nvPr/>
            </p:nvSpPr>
            <p:spPr>
              <a:xfrm>
                <a:off x="661765" y="894647"/>
                <a:ext cx="7060972" cy="3000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>
                    <a:solidFill>
                      <a:srgbClr val="2D4F5B"/>
                    </a:solidFill>
                  </a:rPr>
                  <a:t>MCMC (sampling-based approach)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– requires a complete scan of the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 err="1">
                    <a:solidFill>
                      <a:srgbClr val="2D4F5B"/>
                    </a:solidFill>
                  </a:rPr>
                  <a:t>Variational</a:t>
                </a:r>
                <a:r>
                  <a:rPr kumimoji="1" lang="en-US" altLang="zh-CN" b="1" dirty="0">
                    <a:solidFill>
                      <a:srgbClr val="2D4F5B"/>
                    </a:solidFill>
                  </a:rPr>
                  <a:t> Inference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– requires re-optimization for every new observation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>
                    <a:solidFill>
                      <a:srgbClr val="2D4F5B"/>
                    </a:solidFill>
                  </a:rPr>
                  <a:t>Stochastic approximate inference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– are prescribed algorithms to optimize the final posterior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– can not exploit the structure of the sequential inference problem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A51B739-519E-4D40-80B2-0B59B2EB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65" y="894647"/>
                <a:ext cx="7060972" cy="3000821"/>
              </a:xfrm>
              <a:prstGeom prst="rect">
                <a:avLst/>
              </a:prstGeom>
              <a:blipFill>
                <a:blip r:embed="rId3"/>
                <a:stretch>
                  <a:fillRect l="-539" b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44E1EE5-2966-ED4D-8D8F-6FB0FEA1D9E3}"/>
                  </a:ext>
                </a:extLst>
              </p:cNvPr>
              <p:cNvSpPr/>
              <p:nvPr/>
            </p:nvSpPr>
            <p:spPr>
              <a:xfrm>
                <a:off x="6785215" y="4542665"/>
                <a:ext cx="411480" cy="39577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Han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44E1EE5-2966-ED4D-8D8F-6FB0FEA1D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215" y="4542665"/>
                <a:ext cx="411480" cy="39577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A320EE9-C9C7-6A48-917B-23986A59712B}"/>
                  </a:ext>
                </a:extLst>
              </p:cNvPr>
              <p:cNvSpPr/>
              <p:nvPr/>
            </p:nvSpPr>
            <p:spPr>
              <a:xfrm>
                <a:off x="4289753" y="5281072"/>
                <a:ext cx="411480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A320EE9-C9C7-6A48-917B-23986A597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753" y="5281072"/>
                <a:ext cx="411480" cy="40692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50FB5AC-D7B2-3848-BA8C-6D0225CB714B}"/>
                  </a:ext>
                </a:extLst>
              </p:cNvPr>
              <p:cNvSpPr/>
              <p:nvPr/>
            </p:nvSpPr>
            <p:spPr>
              <a:xfrm>
                <a:off x="5737386" y="5291374"/>
                <a:ext cx="411480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50FB5AC-D7B2-3848-BA8C-6D0225CB7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386" y="5291374"/>
                <a:ext cx="411480" cy="40692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1B968CC2-06A2-0240-8141-28E0005DAAFF}"/>
                  </a:ext>
                </a:extLst>
              </p:cNvPr>
              <p:cNvSpPr/>
              <p:nvPr/>
            </p:nvSpPr>
            <p:spPr>
              <a:xfrm>
                <a:off x="7887601" y="5310171"/>
                <a:ext cx="411480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1B968CC2-06A2-0240-8141-28E0005D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01" y="5310171"/>
                <a:ext cx="411480" cy="40692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8B40F89-A38C-E745-BE5E-BA3BA8A8B255}"/>
                  </a:ext>
                </a:extLst>
              </p:cNvPr>
              <p:cNvSpPr/>
              <p:nvPr/>
            </p:nvSpPr>
            <p:spPr>
              <a:xfrm>
                <a:off x="4004590" y="5819470"/>
                <a:ext cx="981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8B40F89-A38C-E745-BE5E-BA3BA8A8B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590" y="5819470"/>
                <a:ext cx="98180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CB84605-82EF-5840-987C-643B9B4F3A6C}"/>
                  </a:ext>
                </a:extLst>
              </p:cNvPr>
              <p:cNvSpPr/>
              <p:nvPr/>
            </p:nvSpPr>
            <p:spPr>
              <a:xfrm>
                <a:off x="5382583" y="5811535"/>
                <a:ext cx="1124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1:2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CB84605-82EF-5840-987C-643B9B4F3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583" y="5811535"/>
                <a:ext cx="1124475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807C8A20-3D91-6449-91D2-8DECD191D20A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3529051" y="6004136"/>
            <a:ext cx="47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F4FAC00-2D3A-F749-A0E3-CEB543E27D4C}"/>
              </a:ext>
            </a:extLst>
          </p:cNvPr>
          <p:cNvCxnSpPr>
            <a:cxnSpLocks/>
          </p:cNvCxnSpPr>
          <p:nvPr/>
        </p:nvCxnSpPr>
        <p:spPr>
          <a:xfrm flipV="1">
            <a:off x="4986396" y="5996202"/>
            <a:ext cx="396186" cy="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9C3A1E8-4224-A445-BAAA-82DC4C48A5FF}"/>
                  </a:ext>
                </a:extLst>
              </p:cNvPr>
              <p:cNvSpPr/>
              <p:nvPr/>
            </p:nvSpPr>
            <p:spPr>
              <a:xfrm>
                <a:off x="7583737" y="5811535"/>
                <a:ext cx="1186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9C3A1E8-4224-A445-BAAA-82DC4C48A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737" y="5811535"/>
                <a:ext cx="118667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BE036A2-0294-9146-BE2F-FDDF9D92AA55}"/>
              </a:ext>
            </a:extLst>
          </p:cNvPr>
          <p:cNvCxnSpPr>
            <a:cxnSpLocks/>
          </p:cNvCxnSpPr>
          <p:nvPr/>
        </p:nvCxnSpPr>
        <p:spPr>
          <a:xfrm>
            <a:off x="6507057" y="5996201"/>
            <a:ext cx="32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D0647B33-8C73-544C-912A-A1E1349F1641}"/>
              </a:ext>
            </a:extLst>
          </p:cNvPr>
          <p:cNvCxnSpPr>
            <a:cxnSpLocks/>
          </p:cNvCxnSpPr>
          <p:nvPr/>
        </p:nvCxnSpPr>
        <p:spPr>
          <a:xfrm>
            <a:off x="7236114" y="5996201"/>
            <a:ext cx="37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2CFF7C13-90FA-8644-91FE-00CBC9A40FAC}"/>
              </a:ext>
            </a:extLst>
          </p:cNvPr>
          <p:cNvSpPr txBox="1"/>
          <p:nvPr/>
        </p:nvSpPr>
        <p:spPr>
          <a:xfrm>
            <a:off x="6879231" y="57534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986CBC5-157E-0B41-A673-63BC3F55000A}"/>
              </a:ext>
            </a:extLst>
          </p:cNvPr>
          <p:cNvSpPr txBox="1"/>
          <p:nvPr/>
        </p:nvSpPr>
        <p:spPr>
          <a:xfrm>
            <a:off x="6506518" y="526739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DC2C9CE-61BA-654E-93DE-ECC446A534A6}"/>
              </a:ext>
            </a:extLst>
          </p:cNvPr>
          <p:cNvSpPr txBox="1"/>
          <p:nvPr/>
        </p:nvSpPr>
        <p:spPr>
          <a:xfrm>
            <a:off x="8485512" y="530937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A43E11E-55A5-ED43-8AA8-AFE55760FDA0}"/>
                  </a:ext>
                </a:extLst>
              </p:cNvPr>
              <p:cNvSpPr/>
              <p:nvPr/>
            </p:nvSpPr>
            <p:spPr>
              <a:xfrm>
                <a:off x="2370656" y="5819470"/>
                <a:ext cx="1158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solidFill>
                      <a:srgbClr val="005493"/>
                    </a:solidFill>
                  </a:rPr>
                  <a:t>prior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A43E11E-55A5-ED43-8AA8-AFE55760F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56" y="5819470"/>
                <a:ext cx="1158394" cy="369332"/>
              </a:xfrm>
              <a:prstGeom prst="rect">
                <a:avLst/>
              </a:prstGeom>
              <a:blipFill>
                <a:blip r:embed="rId11"/>
                <a:stretch>
                  <a:fillRect l="-4348"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021FA73-52AD-974B-A631-8329A32CF8AD}"/>
              </a:ext>
            </a:extLst>
          </p:cNvPr>
          <p:cNvCxnSpPr>
            <a:cxnSpLocks/>
          </p:cNvCxnSpPr>
          <p:nvPr/>
        </p:nvCxnSpPr>
        <p:spPr>
          <a:xfrm flipV="1">
            <a:off x="3767883" y="6004139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E0C4B2A-D183-414A-BD73-D9BD61CB322B}"/>
                  </a:ext>
                </a:extLst>
              </p:cNvPr>
              <p:cNvSpPr/>
              <p:nvPr/>
            </p:nvSpPr>
            <p:spPr>
              <a:xfrm>
                <a:off x="3555903" y="6248144"/>
                <a:ext cx="455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E0C4B2A-D183-414A-BD73-D9BD61CB3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03" y="6248144"/>
                <a:ext cx="4557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1621E361-DC47-944D-8EDC-2EF80966DF3B}"/>
              </a:ext>
            </a:extLst>
          </p:cNvPr>
          <p:cNvCxnSpPr>
            <a:stCxn id="68" idx="4"/>
          </p:cNvCxnSpPr>
          <p:nvPr/>
        </p:nvCxnSpPr>
        <p:spPr>
          <a:xfrm flipH="1">
            <a:off x="5943127" y="4938441"/>
            <a:ext cx="1047829" cy="35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5930D9C8-0676-C64C-A3AF-B62B42B82E68}"/>
              </a:ext>
            </a:extLst>
          </p:cNvPr>
          <p:cNvCxnSpPr>
            <a:cxnSpLocks/>
          </p:cNvCxnSpPr>
          <p:nvPr/>
        </p:nvCxnSpPr>
        <p:spPr>
          <a:xfrm flipV="1">
            <a:off x="5172976" y="6004139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F18D4BB-2653-924B-B50F-AC15FB8D0B04}"/>
                  </a:ext>
                </a:extLst>
              </p:cNvPr>
              <p:cNvSpPr/>
              <p:nvPr/>
            </p:nvSpPr>
            <p:spPr>
              <a:xfrm>
                <a:off x="4960995" y="6248144"/>
                <a:ext cx="4610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F18D4BB-2653-924B-B50F-AC15FB8D0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95" y="6248144"/>
                <a:ext cx="4610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95C92B91-3EB2-E44B-9D15-EF89D75B4D9A}"/>
              </a:ext>
            </a:extLst>
          </p:cNvPr>
          <p:cNvCxnSpPr>
            <a:cxnSpLocks/>
          </p:cNvCxnSpPr>
          <p:nvPr/>
        </p:nvCxnSpPr>
        <p:spPr>
          <a:xfrm flipV="1">
            <a:off x="7408676" y="6004214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22ABF25-B198-F948-A3C7-809145FF268B}"/>
                  </a:ext>
                </a:extLst>
              </p:cNvPr>
              <p:cNvSpPr/>
              <p:nvPr/>
            </p:nvSpPr>
            <p:spPr>
              <a:xfrm>
                <a:off x="7196696" y="6248219"/>
                <a:ext cx="526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22ABF25-B198-F948-A3C7-809145FF2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96" y="6248219"/>
                <a:ext cx="5260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0E208A69-C26A-2A4F-9C2D-3CF90104DC67}"/>
              </a:ext>
            </a:extLst>
          </p:cNvPr>
          <p:cNvCxnSpPr>
            <a:stCxn id="68" idx="4"/>
          </p:cNvCxnSpPr>
          <p:nvPr/>
        </p:nvCxnSpPr>
        <p:spPr>
          <a:xfrm>
            <a:off x="6990955" y="4938442"/>
            <a:ext cx="1102386" cy="37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25A1CC3-61BD-F840-9ABF-928ED53AEF04}"/>
              </a:ext>
            </a:extLst>
          </p:cNvPr>
          <p:cNvCxnSpPr>
            <a:cxnSpLocks/>
            <a:stCxn id="68" idx="4"/>
          </p:cNvCxnSpPr>
          <p:nvPr/>
        </p:nvCxnSpPr>
        <p:spPr>
          <a:xfrm flipH="1">
            <a:off x="4495493" y="4938441"/>
            <a:ext cx="2495462" cy="34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734A4C15-7AA0-B24E-85BD-4723DB083E58}"/>
              </a:ext>
            </a:extLst>
          </p:cNvPr>
          <p:cNvCxnSpPr>
            <a:stCxn id="68" idx="4"/>
          </p:cNvCxnSpPr>
          <p:nvPr/>
        </p:nvCxnSpPr>
        <p:spPr>
          <a:xfrm>
            <a:off x="6990956" y="4938442"/>
            <a:ext cx="1745587" cy="37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76A73855-36B1-A84F-9541-97530071A756}"/>
              </a:ext>
            </a:extLst>
          </p:cNvPr>
          <p:cNvCxnSpPr>
            <a:cxnSpLocks/>
          </p:cNvCxnSpPr>
          <p:nvPr/>
        </p:nvCxnSpPr>
        <p:spPr>
          <a:xfrm>
            <a:off x="8736541" y="6004136"/>
            <a:ext cx="37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6F3E44B3-97E8-5C48-BA02-14CEE7D758DE}"/>
              </a:ext>
            </a:extLst>
          </p:cNvPr>
          <p:cNvCxnSpPr>
            <a:cxnSpLocks/>
          </p:cNvCxnSpPr>
          <p:nvPr/>
        </p:nvCxnSpPr>
        <p:spPr>
          <a:xfrm>
            <a:off x="0" y="4156719"/>
            <a:ext cx="12192000" cy="0"/>
          </a:xfrm>
          <a:prstGeom prst="line">
            <a:avLst/>
          </a:prstGeom>
          <a:ln w="28575">
            <a:solidFill>
              <a:srgbClr val="2D4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996B33F1-4E7D-C644-8087-69783E06DD5F}"/>
              </a:ext>
            </a:extLst>
          </p:cNvPr>
          <p:cNvSpPr txBox="1">
            <a:spLocks/>
          </p:cNvSpPr>
          <p:nvPr/>
        </p:nvSpPr>
        <p:spPr>
          <a:xfrm>
            <a:off x="415743" y="-1520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2430911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0A51B739-519E-4D40-80B2-0B59B2EB3535}"/>
              </a:ext>
            </a:extLst>
          </p:cNvPr>
          <p:cNvSpPr txBox="1"/>
          <p:nvPr/>
        </p:nvSpPr>
        <p:spPr>
          <a:xfrm>
            <a:off x="440507" y="919160"/>
            <a:ext cx="9884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1" dirty="0">
                <a:solidFill>
                  <a:srgbClr val="2D4F5B"/>
                </a:solidFill>
              </a:rPr>
              <a:t>Sequential </a:t>
            </a:r>
            <a:r>
              <a:rPr kumimoji="1" lang="en-US" altLang="zh-Hans" b="1" dirty="0">
                <a:solidFill>
                  <a:srgbClr val="2D4F5B"/>
                </a:solidFill>
              </a:rPr>
              <a:t>M</a:t>
            </a:r>
            <a:r>
              <a:rPr kumimoji="1" lang="en-US" altLang="zh-CN" b="1" dirty="0">
                <a:solidFill>
                  <a:srgbClr val="2D4F5B"/>
                </a:solidFill>
              </a:rPr>
              <a:t>onte Carlo </a:t>
            </a:r>
            <a:r>
              <a:rPr lang="en-US" altLang="zh-CN" sz="1600" dirty="0"/>
              <a:t>(</a:t>
            </a:r>
            <a:r>
              <a:rPr lang="en-US" altLang="zh-CN" sz="1600" dirty="0" err="1">
                <a:solidFill>
                  <a:srgbClr val="142693"/>
                </a:solidFill>
              </a:rPr>
              <a:t>Doucet</a:t>
            </a:r>
            <a:r>
              <a:rPr lang="en-US" altLang="zh-CN" sz="1600" dirty="0">
                <a:solidFill>
                  <a:srgbClr val="142693"/>
                </a:solidFill>
              </a:rPr>
              <a:t> et al., 2001</a:t>
            </a:r>
            <a:r>
              <a:rPr lang="en-US" altLang="zh-CN" sz="1600" dirty="0"/>
              <a:t>; </a:t>
            </a:r>
            <a:r>
              <a:rPr lang="en-US" altLang="zh-CN" sz="1600" dirty="0" err="1">
                <a:solidFill>
                  <a:srgbClr val="142693"/>
                </a:solidFill>
              </a:rPr>
              <a:t>Balakrishnan&amp;Madigan</a:t>
            </a:r>
            <a:r>
              <a:rPr lang="en-US" altLang="zh-CN" sz="1600" dirty="0">
                <a:solidFill>
                  <a:srgbClr val="142693"/>
                </a:solidFill>
              </a:rPr>
              <a:t>, 2006</a:t>
            </a:r>
            <a:r>
              <a:rPr lang="en-US" altLang="zh-CN" sz="1600" dirty="0"/>
              <a:t>)</a:t>
            </a:r>
            <a:endParaRPr kumimoji="1" lang="en-US" altLang="zh-CN" sz="1600" b="1" dirty="0">
              <a:solidFill>
                <a:srgbClr val="2D4F5B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– the state of art for online Bayesian Inference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– suffers from path degeneracy problem in high dimensions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– rejuvenation steps can help but will violate online constraints </a:t>
            </a:r>
            <a:r>
              <a:rPr lang="en-US" altLang="zh-CN" sz="1600" dirty="0"/>
              <a:t>(</a:t>
            </a:r>
            <a:r>
              <a:rPr lang="en-US" altLang="zh-CN" sz="1600" dirty="0" err="1">
                <a:solidFill>
                  <a:srgbClr val="142693"/>
                </a:solidFill>
              </a:rPr>
              <a:t>Canini</a:t>
            </a:r>
            <a:r>
              <a:rPr lang="en-US" altLang="zh-CN" sz="1600" dirty="0">
                <a:solidFill>
                  <a:srgbClr val="142693"/>
                </a:solidFill>
              </a:rPr>
              <a:t> et al., 2009</a:t>
            </a:r>
            <a:r>
              <a:rPr lang="en-US" altLang="zh-CN" sz="1600" dirty="0"/>
              <a:t>)</a:t>
            </a:r>
            <a:endParaRPr kumimoji="1" lang="en-US" altLang="zh-CN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67883" y="2868599"/>
            <a:ext cx="4531198" cy="888064"/>
            <a:chOff x="2400568" y="3077671"/>
            <a:chExt cx="4531198" cy="8880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F819A6-FB59-4155-A8D5-CFBEAC24F4FA}"/>
                </a:ext>
              </a:extLst>
            </p:cNvPr>
            <p:cNvSpPr txBox="1"/>
            <p:nvPr/>
          </p:nvSpPr>
          <p:spPr>
            <a:xfrm>
              <a:off x="2751917" y="3198157"/>
              <a:ext cx="3826728" cy="646331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Can we learn to perform efficient and effective sequential Bayesian update? </a:t>
              </a:r>
            </a:p>
          </p:txBody>
        </p:sp>
        <p:sp>
          <p:nvSpPr>
            <p:cNvPr id="32" name="矩形 944">
              <a:extLst>
                <a:ext uri="{FF2B5EF4-FFF2-40B4-BE49-F238E27FC236}">
                  <a16:creationId xmlns:a16="http://schemas.microsoft.com/office/drawing/2014/main" id="{D891AD2C-F6B7-6648-B597-90A4CEE76E3A}"/>
                </a:ext>
              </a:extLst>
            </p:cNvPr>
            <p:cNvSpPr/>
            <p:nvPr/>
          </p:nvSpPr>
          <p:spPr>
            <a:xfrm>
              <a:off x="2400568" y="3077671"/>
              <a:ext cx="4531198" cy="888064"/>
            </a:xfrm>
            <a:prstGeom prst="rect">
              <a:avLst/>
            </a:prstGeom>
            <a:noFill/>
            <a:ln w="19050">
              <a:solidFill>
                <a:srgbClr val="2B687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940CB79-B63A-D449-B2B3-75924B885E59}"/>
              </a:ext>
            </a:extLst>
          </p:cNvPr>
          <p:cNvSpPr txBox="1">
            <a:spLocks/>
          </p:cNvSpPr>
          <p:nvPr/>
        </p:nvSpPr>
        <p:spPr>
          <a:xfrm>
            <a:off x="415743" y="-1520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11D0AEE-03B0-EA4E-9869-A7B5CA243619}"/>
                  </a:ext>
                </a:extLst>
              </p:cNvPr>
              <p:cNvSpPr/>
              <p:nvPr/>
            </p:nvSpPr>
            <p:spPr>
              <a:xfrm>
                <a:off x="6785215" y="4542665"/>
                <a:ext cx="411480" cy="39577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Han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11D0AEE-03B0-EA4E-9869-A7B5CA243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215" y="4542665"/>
                <a:ext cx="411480" cy="39577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2C4D7AB-12CA-3B48-98C5-1B5EA546EBB7}"/>
                  </a:ext>
                </a:extLst>
              </p:cNvPr>
              <p:cNvSpPr/>
              <p:nvPr/>
            </p:nvSpPr>
            <p:spPr>
              <a:xfrm>
                <a:off x="4289753" y="5281072"/>
                <a:ext cx="411480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2C4D7AB-12CA-3B48-98C5-1B5EA546E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753" y="5281072"/>
                <a:ext cx="411480" cy="40692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3844FBF1-F761-FB4F-90B1-35980A5230F6}"/>
                  </a:ext>
                </a:extLst>
              </p:cNvPr>
              <p:cNvSpPr/>
              <p:nvPr/>
            </p:nvSpPr>
            <p:spPr>
              <a:xfrm>
                <a:off x="5737386" y="5291374"/>
                <a:ext cx="411480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3844FBF1-F761-FB4F-90B1-35980A523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386" y="5291374"/>
                <a:ext cx="411480" cy="40692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7EA85A32-760A-3045-B916-6481B344348B}"/>
                  </a:ext>
                </a:extLst>
              </p:cNvPr>
              <p:cNvSpPr/>
              <p:nvPr/>
            </p:nvSpPr>
            <p:spPr>
              <a:xfrm>
                <a:off x="7887601" y="5310171"/>
                <a:ext cx="411480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7EA85A32-760A-3045-B916-6481B3443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01" y="5310171"/>
                <a:ext cx="411480" cy="40692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43B5B58-1E10-184D-B663-0E9F46F8616C}"/>
                  </a:ext>
                </a:extLst>
              </p:cNvPr>
              <p:cNvSpPr/>
              <p:nvPr/>
            </p:nvSpPr>
            <p:spPr>
              <a:xfrm>
                <a:off x="4004590" y="5819470"/>
                <a:ext cx="981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43B5B58-1E10-184D-B663-0E9F46F86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590" y="5819470"/>
                <a:ext cx="98180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63E35A6-0584-044F-AEDA-146C64394CF4}"/>
                  </a:ext>
                </a:extLst>
              </p:cNvPr>
              <p:cNvSpPr/>
              <p:nvPr/>
            </p:nvSpPr>
            <p:spPr>
              <a:xfrm>
                <a:off x="5382583" y="5811535"/>
                <a:ext cx="1124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1:2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63E35A6-0584-044F-AEDA-146C64394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583" y="5811535"/>
                <a:ext cx="112447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F149B9D-5B92-FF4B-9B35-B77BE5ACA5AA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3529051" y="6004136"/>
            <a:ext cx="47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FE42A8C-8BD3-F740-A655-39F61F02CBA6}"/>
              </a:ext>
            </a:extLst>
          </p:cNvPr>
          <p:cNvCxnSpPr>
            <a:cxnSpLocks/>
          </p:cNvCxnSpPr>
          <p:nvPr/>
        </p:nvCxnSpPr>
        <p:spPr>
          <a:xfrm flipV="1">
            <a:off x="4986396" y="5996202"/>
            <a:ext cx="396186" cy="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8E3F449-DB65-554B-A8E7-54FCCF6F0A8B}"/>
                  </a:ext>
                </a:extLst>
              </p:cNvPr>
              <p:cNvSpPr/>
              <p:nvPr/>
            </p:nvSpPr>
            <p:spPr>
              <a:xfrm>
                <a:off x="7583737" y="5811535"/>
                <a:ext cx="1186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CN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8E3F449-DB65-554B-A8E7-54FCCF6F0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737" y="5811535"/>
                <a:ext cx="1186672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D58E20E6-C3EA-2542-A7BF-6051EF6B70AD}"/>
              </a:ext>
            </a:extLst>
          </p:cNvPr>
          <p:cNvCxnSpPr>
            <a:cxnSpLocks/>
          </p:cNvCxnSpPr>
          <p:nvPr/>
        </p:nvCxnSpPr>
        <p:spPr>
          <a:xfrm>
            <a:off x="6507057" y="5996201"/>
            <a:ext cx="32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4CFB5259-B254-8B4F-84AA-25824E321ED0}"/>
              </a:ext>
            </a:extLst>
          </p:cNvPr>
          <p:cNvCxnSpPr>
            <a:cxnSpLocks/>
          </p:cNvCxnSpPr>
          <p:nvPr/>
        </p:nvCxnSpPr>
        <p:spPr>
          <a:xfrm>
            <a:off x="7236114" y="5996201"/>
            <a:ext cx="37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018CF2B4-750D-154B-BCB7-87E99099A1F8}"/>
              </a:ext>
            </a:extLst>
          </p:cNvPr>
          <p:cNvSpPr txBox="1"/>
          <p:nvPr/>
        </p:nvSpPr>
        <p:spPr>
          <a:xfrm>
            <a:off x="6879231" y="57534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122905D-20CF-5E4D-8A74-10D4A9C66D2E}"/>
              </a:ext>
            </a:extLst>
          </p:cNvPr>
          <p:cNvSpPr txBox="1"/>
          <p:nvPr/>
        </p:nvSpPr>
        <p:spPr>
          <a:xfrm>
            <a:off x="6506518" y="526739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7134AE6-1E96-144C-8418-3157E88BE38B}"/>
              </a:ext>
            </a:extLst>
          </p:cNvPr>
          <p:cNvSpPr txBox="1"/>
          <p:nvPr/>
        </p:nvSpPr>
        <p:spPr>
          <a:xfrm>
            <a:off x="8485512" y="530937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41890ED-5D7E-9C47-A44B-9E71041B9F38}"/>
                  </a:ext>
                </a:extLst>
              </p:cNvPr>
              <p:cNvSpPr/>
              <p:nvPr/>
            </p:nvSpPr>
            <p:spPr>
              <a:xfrm>
                <a:off x="2370656" y="5819470"/>
                <a:ext cx="1158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solidFill>
                      <a:srgbClr val="005493"/>
                    </a:solidFill>
                  </a:rPr>
                  <a:t>prior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41890ED-5D7E-9C47-A44B-9E71041B9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56" y="5819470"/>
                <a:ext cx="1158394" cy="369332"/>
              </a:xfrm>
              <a:prstGeom prst="rect">
                <a:avLst/>
              </a:prstGeom>
              <a:blipFill>
                <a:blip r:embed="rId10"/>
                <a:stretch>
                  <a:fillRect l="-4348"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C2C3F02B-12FC-CD4B-B2D1-7A4FCDED2AFF}"/>
              </a:ext>
            </a:extLst>
          </p:cNvPr>
          <p:cNvCxnSpPr>
            <a:cxnSpLocks/>
          </p:cNvCxnSpPr>
          <p:nvPr/>
        </p:nvCxnSpPr>
        <p:spPr>
          <a:xfrm flipV="1">
            <a:off x="3767883" y="6004139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1E1970B-8CFA-AD4D-86D0-67B23AD73267}"/>
                  </a:ext>
                </a:extLst>
              </p:cNvPr>
              <p:cNvSpPr/>
              <p:nvPr/>
            </p:nvSpPr>
            <p:spPr>
              <a:xfrm>
                <a:off x="3555903" y="6248144"/>
                <a:ext cx="455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1E1970B-8CFA-AD4D-86D0-67B23AD73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03" y="6248144"/>
                <a:ext cx="4557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D8325311-821F-014A-9372-2248A9B0276F}"/>
              </a:ext>
            </a:extLst>
          </p:cNvPr>
          <p:cNvCxnSpPr>
            <a:stCxn id="88" idx="4"/>
          </p:cNvCxnSpPr>
          <p:nvPr/>
        </p:nvCxnSpPr>
        <p:spPr>
          <a:xfrm flipH="1">
            <a:off x="5943127" y="4938441"/>
            <a:ext cx="1047829" cy="35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3EFA4D9A-5CC5-2B48-BDBD-52E8C7481569}"/>
              </a:ext>
            </a:extLst>
          </p:cNvPr>
          <p:cNvCxnSpPr>
            <a:cxnSpLocks/>
          </p:cNvCxnSpPr>
          <p:nvPr/>
        </p:nvCxnSpPr>
        <p:spPr>
          <a:xfrm flipV="1">
            <a:off x="5172976" y="6004139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EC311013-EC60-9640-9C7C-9CD519BA75F0}"/>
                  </a:ext>
                </a:extLst>
              </p:cNvPr>
              <p:cNvSpPr/>
              <p:nvPr/>
            </p:nvSpPr>
            <p:spPr>
              <a:xfrm>
                <a:off x="4960995" y="6248144"/>
                <a:ext cx="4610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EC311013-EC60-9640-9C7C-9CD519BA7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95" y="6248144"/>
                <a:ext cx="4610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945EE070-FE92-F942-86FD-A7B193F03F9C}"/>
              </a:ext>
            </a:extLst>
          </p:cNvPr>
          <p:cNvCxnSpPr>
            <a:cxnSpLocks/>
          </p:cNvCxnSpPr>
          <p:nvPr/>
        </p:nvCxnSpPr>
        <p:spPr>
          <a:xfrm flipV="1">
            <a:off x="7408676" y="6004214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3332AB5-7D5A-584F-8E69-EB8401863B3E}"/>
                  </a:ext>
                </a:extLst>
              </p:cNvPr>
              <p:cNvSpPr/>
              <p:nvPr/>
            </p:nvSpPr>
            <p:spPr>
              <a:xfrm>
                <a:off x="7196696" y="6248219"/>
                <a:ext cx="526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3332AB5-7D5A-584F-8E69-EB8401863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96" y="6248219"/>
                <a:ext cx="52604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B06E74D2-D6AC-6947-AC14-E98B1C99E253}"/>
              </a:ext>
            </a:extLst>
          </p:cNvPr>
          <p:cNvCxnSpPr>
            <a:stCxn id="88" idx="4"/>
          </p:cNvCxnSpPr>
          <p:nvPr/>
        </p:nvCxnSpPr>
        <p:spPr>
          <a:xfrm>
            <a:off x="6990955" y="4938442"/>
            <a:ext cx="1102386" cy="37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97F17D49-D7A8-1C4A-9C74-4B8AB668B4F7}"/>
              </a:ext>
            </a:extLst>
          </p:cNvPr>
          <p:cNvCxnSpPr>
            <a:cxnSpLocks/>
            <a:stCxn id="88" idx="4"/>
          </p:cNvCxnSpPr>
          <p:nvPr/>
        </p:nvCxnSpPr>
        <p:spPr>
          <a:xfrm flipH="1">
            <a:off x="4495493" y="4938441"/>
            <a:ext cx="2495462" cy="34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649ADD22-FEB1-8A40-B3D5-82D3903F7DBB}"/>
              </a:ext>
            </a:extLst>
          </p:cNvPr>
          <p:cNvCxnSpPr>
            <a:stCxn id="88" idx="4"/>
          </p:cNvCxnSpPr>
          <p:nvPr/>
        </p:nvCxnSpPr>
        <p:spPr>
          <a:xfrm>
            <a:off x="6990956" y="4938442"/>
            <a:ext cx="1745587" cy="37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F0BF6E11-8863-3A49-B28D-8761D1C468E9}"/>
              </a:ext>
            </a:extLst>
          </p:cNvPr>
          <p:cNvCxnSpPr>
            <a:cxnSpLocks/>
          </p:cNvCxnSpPr>
          <p:nvPr/>
        </p:nvCxnSpPr>
        <p:spPr>
          <a:xfrm>
            <a:off x="8736541" y="6004136"/>
            <a:ext cx="37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D98D9867-958C-0241-864D-E71CE0CA573F}"/>
              </a:ext>
            </a:extLst>
          </p:cNvPr>
          <p:cNvCxnSpPr>
            <a:cxnSpLocks/>
          </p:cNvCxnSpPr>
          <p:nvPr/>
        </p:nvCxnSpPr>
        <p:spPr>
          <a:xfrm>
            <a:off x="0" y="4156719"/>
            <a:ext cx="12192000" cy="0"/>
          </a:xfrm>
          <a:prstGeom prst="line">
            <a:avLst/>
          </a:prstGeom>
          <a:ln w="28575">
            <a:solidFill>
              <a:srgbClr val="2D4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2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7F3B79BA-319B-3A4F-96AC-46C5405FEA57}"/>
              </a:ext>
            </a:extLst>
          </p:cNvPr>
          <p:cNvSpPr/>
          <p:nvPr/>
        </p:nvSpPr>
        <p:spPr>
          <a:xfrm>
            <a:off x="3040905" y="4752033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F40F993-BF8B-EB40-A69A-E4E5F12311CD}"/>
              </a:ext>
            </a:extLst>
          </p:cNvPr>
          <p:cNvSpPr/>
          <p:nvPr/>
        </p:nvSpPr>
        <p:spPr>
          <a:xfrm>
            <a:off x="3149604" y="4878608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18B74A-E373-F345-992B-E6ADD33491E2}"/>
              </a:ext>
            </a:extLst>
          </p:cNvPr>
          <p:cNvSpPr/>
          <p:nvPr/>
        </p:nvSpPr>
        <p:spPr>
          <a:xfrm>
            <a:off x="3048152" y="4836416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B0A31BC-9610-914F-9EA5-6853745D7608}"/>
              </a:ext>
            </a:extLst>
          </p:cNvPr>
          <p:cNvSpPr/>
          <p:nvPr/>
        </p:nvSpPr>
        <p:spPr>
          <a:xfrm>
            <a:off x="3178590" y="4785786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E66E611-AE97-B44A-88D9-8A6ABF79E086}"/>
              </a:ext>
            </a:extLst>
          </p:cNvPr>
          <p:cNvSpPr/>
          <p:nvPr/>
        </p:nvSpPr>
        <p:spPr>
          <a:xfrm>
            <a:off x="2961193" y="4853293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532A572-4FC5-9642-BAC8-8957B8D3BDD1}"/>
              </a:ext>
            </a:extLst>
          </p:cNvPr>
          <p:cNvSpPr/>
          <p:nvPr/>
        </p:nvSpPr>
        <p:spPr>
          <a:xfrm>
            <a:off x="3069892" y="4996745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B388B2E-A37C-0842-A427-4957015BC800}"/>
              </a:ext>
            </a:extLst>
          </p:cNvPr>
          <p:cNvSpPr/>
          <p:nvPr/>
        </p:nvSpPr>
        <p:spPr>
          <a:xfrm>
            <a:off x="2953947" y="4937676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646B2B7-8715-FD45-908B-55C8F89F2AA0}"/>
              </a:ext>
            </a:extLst>
          </p:cNvPr>
          <p:cNvSpPr/>
          <p:nvPr/>
        </p:nvSpPr>
        <p:spPr>
          <a:xfrm>
            <a:off x="3243809" y="4929238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C303C9E-0EDA-7047-8F6F-BBA23717DCC5}"/>
              </a:ext>
            </a:extLst>
          </p:cNvPr>
          <p:cNvSpPr/>
          <p:nvPr/>
        </p:nvSpPr>
        <p:spPr>
          <a:xfrm>
            <a:off x="3127864" y="5055813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98EC9B3-EE62-644C-B575-BD29971A71F0}"/>
              </a:ext>
            </a:extLst>
          </p:cNvPr>
          <p:cNvSpPr/>
          <p:nvPr/>
        </p:nvSpPr>
        <p:spPr>
          <a:xfrm>
            <a:off x="2975686" y="5047375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C778CAA-36C6-A44C-9669-589912B01342}"/>
              </a:ext>
            </a:extLst>
          </p:cNvPr>
          <p:cNvSpPr/>
          <p:nvPr/>
        </p:nvSpPr>
        <p:spPr>
          <a:xfrm>
            <a:off x="3091631" y="5165511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73DAFEC-B772-394A-8735-311A9F68D72B}"/>
              </a:ext>
            </a:extLst>
          </p:cNvPr>
          <p:cNvSpPr/>
          <p:nvPr/>
        </p:nvSpPr>
        <p:spPr>
          <a:xfrm>
            <a:off x="3294535" y="5047375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14EFD5CB-8DF9-074B-9EDA-F65408ABB778}"/>
              </a:ext>
            </a:extLst>
          </p:cNvPr>
          <p:cNvSpPr/>
          <p:nvPr/>
        </p:nvSpPr>
        <p:spPr>
          <a:xfrm>
            <a:off x="3338015" y="4827978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3EF4A49-707C-9743-868E-D65D8DEA8300}"/>
              </a:ext>
            </a:extLst>
          </p:cNvPr>
          <p:cNvSpPr/>
          <p:nvPr/>
        </p:nvSpPr>
        <p:spPr>
          <a:xfrm>
            <a:off x="3243809" y="5140196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6E06ECB5-B1E9-444D-95EA-C87174E3A395}"/>
              </a:ext>
            </a:extLst>
          </p:cNvPr>
          <p:cNvSpPr/>
          <p:nvPr/>
        </p:nvSpPr>
        <p:spPr>
          <a:xfrm>
            <a:off x="3213354" y="5010524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542A2D8-F218-1947-BD65-B05353CD749C}"/>
              </a:ext>
            </a:extLst>
          </p:cNvPr>
          <p:cNvSpPr/>
          <p:nvPr/>
        </p:nvSpPr>
        <p:spPr>
          <a:xfrm>
            <a:off x="3328933" y="4952844"/>
            <a:ext cx="32609" cy="41769"/>
          </a:xfrm>
          <a:prstGeom prst="ellipse">
            <a:avLst/>
          </a:prstGeom>
          <a:solidFill>
            <a:srgbClr val="3E69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b="1">
              <a:latin typeface="Times" pitchFamily="2" charset="0"/>
              <a:ea typeface="STSong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56930FF-2824-9443-8E7E-E751DC73BAB4}"/>
                  </a:ext>
                </a:extLst>
              </p:cNvPr>
              <p:cNvSpPr/>
              <p:nvPr/>
            </p:nvSpPr>
            <p:spPr>
              <a:xfrm>
                <a:off x="2423652" y="5240267"/>
                <a:ext cx="1705530" cy="589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zh-CN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zh-CN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56930FF-2824-9443-8E7E-E751DC73B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652" y="5240267"/>
                <a:ext cx="1705530" cy="589777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40AAB1C-0DF0-DF47-BB80-8712E2E5EA27}"/>
                  </a:ext>
                </a:extLst>
              </p:cNvPr>
              <p:cNvSpPr/>
              <p:nvPr/>
            </p:nvSpPr>
            <p:spPr>
              <a:xfrm>
                <a:off x="4272653" y="4752032"/>
                <a:ext cx="3126497" cy="646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kumimoji="1" lang="en-US" altLang="zh-CN" sz="1600" b="0" i="1" smtClean="0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kumimoji="1" lang="en-US" altLang="zh-CN" sz="1600" b="0" i="1" smtClean="0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solidFill>
                                        <a:srgbClr val="00549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rgbClr val="00549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𝒳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solidFill>
                                        <a:srgbClr val="00549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solidFill>
                                        <a:srgbClr val="00549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rgbClr val="00549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solidFill>
                                        <a:srgbClr val="00549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1" lang="en-US" altLang="zh-CN" sz="1600" b="0" i="1" smtClean="0">
                                      <a:solidFill>
                                        <a:srgbClr val="00549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00549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16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CN" sz="1600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1600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40AAB1C-0DF0-DF47-BB80-8712E2E5E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53" y="4752032"/>
                <a:ext cx="3126497" cy="646074"/>
              </a:xfrm>
              <a:prstGeom prst="rect">
                <a:avLst/>
              </a:prstGeom>
              <a:blipFill>
                <a:blip r:embed="rId4"/>
                <a:stretch>
                  <a:fillRect t="-144231" b="-2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7E5D513C-8A53-3749-A717-3463A304EA19}"/>
              </a:ext>
            </a:extLst>
          </p:cNvPr>
          <p:cNvCxnSpPr>
            <a:cxnSpLocks/>
          </p:cNvCxnSpPr>
          <p:nvPr/>
        </p:nvCxnSpPr>
        <p:spPr>
          <a:xfrm>
            <a:off x="4996097" y="5407639"/>
            <a:ext cx="1002535" cy="0"/>
          </a:xfrm>
          <a:prstGeom prst="straightConnector1">
            <a:avLst/>
          </a:prstGeom>
          <a:ln>
            <a:solidFill>
              <a:srgbClr val="0054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62D78FB3-7CE5-FA4D-8C23-B8A2C4875899}"/>
              </a:ext>
            </a:extLst>
          </p:cNvPr>
          <p:cNvGrpSpPr/>
          <p:nvPr/>
        </p:nvGrpSpPr>
        <p:grpSpPr>
          <a:xfrm>
            <a:off x="7298989" y="4753560"/>
            <a:ext cx="1700787" cy="1021231"/>
            <a:chOff x="3536278" y="1040469"/>
            <a:chExt cx="1700787" cy="102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A48549F-6A65-6D49-8403-655350E07CA0}"/>
                    </a:ext>
                  </a:extLst>
                </p:cNvPr>
                <p:cNvSpPr/>
                <p:nvPr/>
              </p:nvSpPr>
              <p:spPr>
                <a:xfrm>
                  <a:off x="3536278" y="1473590"/>
                  <a:ext cx="1700787" cy="588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𝒳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Sup>
                          <m:sSubSup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altLang="zh-CN" sz="160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𝒳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kumimoji="1" lang="en-US" altLang="zh-CN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A48549F-6A65-6D49-8403-655350E07C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278" y="1473590"/>
                  <a:ext cx="1700787" cy="588110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39164DE-70C4-6E4B-BD6E-4DB3E3F40376}"/>
                </a:ext>
              </a:extLst>
            </p:cNvPr>
            <p:cNvSpPr/>
            <p:nvPr/>
          </p:nvSpPr>
          <p:spPr>
            <a:xfrm>
              <a:off x="4460505" y="1212140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C5B8A299-8D74-2B4A-B435-97A9F61D9A20}"/>
                </a:ext>
              </a:extLst>
            </p:cNvPr>
            <p:cNvSpPr/>
            <p:nvPr/>
          </p:nvSpPr>
          <p:spPr>
            <a:xfrm>
              <a:off x="4386672" y="1129965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677C257-C33E-654A-B191-EC121F0D5C0C}"/>
                </a:ext>
              </a:extLst>
            </p:cNvPr>
            <p:cNvSpPr/>
            <p:nvPr/>
          </p:nvSpPr>
          <p:spPr>
            <a:xfrm>
              <a:off x="4062761" y="1074416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9FEF3B6-C901-7646-A252-06B8BEBD28BD}"/>
                </a:ext>
              </a:extLst>
            </p:cNvPr>
            <p:cNvSpPr/>
            <p:nvPr/>
          </p:nvSpPr>
          <p:spPr>
            <a:xfrm>
              <a:off x="4185563" y="1158113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C7FD030-A5E2-FC4E-8808-C4FB6AD7C46B}"/>
                </a:ext>
              </a:extLst>
            </p:cNvPr>
            <p:cNvSpPr/>
            <p:nvPr/>
          </p:nvSpPr>
          <p:spPr>
            <a:xfrm>
              <a:off x="4354064" y="1361254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DF92F03-518F-F046-8473-95AB1520934D}"/>
                </a:ext>
              </a:extLst>
            </p:cNvPr>
            <p:cNvSpPr/>
            <p:nvPr/>
          </p:nvSpPr>
          <p:spPr>
            <a:xfrm>
              <a:off x="4264886" y="1200180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EBFB6978-E4D8-9F4B-A8FD-7DEB6D5CD8A0}"/>
                </a:ext>
              </a:extLst>
            </p:cNvPr>
            <p:cNvSpPr/>
            <p:nvPr/>
          </p:nvSpPr>
          <p:spPr>
            <a:xfrm>
              <a:off x="4117866" y="1129965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967C6FC-123C-D947-970A-97AABD460969}"/>
                </a:ext>
              </a:extLst>
            </p:cNvPr>
            <p:cNvSpPr/>
            <p:nvPr/>
          </p:nvSpPr>
          <p:spPr>
            <a:xfrm>
              <a:off x="4449690" y="1137332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62942787-977A-C849-A78B-68CEAC46D74B}"/>
                </a:ext>
              </a:extLst>
            </p:cNvPr>
            <p:cNvSpPr/>
            <p:nvPr/>
          </p:nvSpPr>
          <p:spPr>
            <a:xfrm>
              <a:off x="4152725" y="1066228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81463FA-0F27-1946-A351-60D1F31B7627}"/>
                </a:ext>
              </a:extLst>
            </p:cNvPr>
            <p:cNvSpPr/>
            <p:nvPr/>
          </p:nvSpPr>
          <p:spPr>
            <a:xfrm>
              <a:off x="4076129" y="1221813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E683524-4D21-BF4C-A7E6-851A01DBE9E9}"/>
                </a:ext>
              </a:extLst>
            </p:cNvPr>
            <p:cNvSpPr/>
            <p:nvPr/>
          </p:nvSpPr>
          <p:spPr>
            <a:xfrm>
              <a:off x="4468003" y="1335539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A9385883-5511-674C-85D7-CF8DB9B64C70}"/>
                </a:ext>
              </a:extLst>
            </p:cNvPr>
            <p:cNvSpPr/>
            <p:nvPr/>
          </p:nvSpPr>
          <p:spPr>
            <a:xfrm>
              <a:off x="4434921" y="1040469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BF6B551E-FA33-644B-8A5F-1D3A16C131C3}"/>
                </a:ext>
              </a:extLst>
            </p:cNvPr>
            <p:cNvSpPr/>
            <p:nvPr/>
          </p:nvSpPr>
          <p:spPr>
            <a:xfrm rot="1043477" flipV="1">
              <a:off x="4250458" y="1339123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0A940B20-F4B2-574F-9D1C-CDFE75485D88}"/>
                </a:ext>
              </a:extLst>
            </p:cNvPr>
            <p:cNvSpPr/>
            <p:nvPr/>
          </p:nvSpPr>
          <p:spPr>
            <a:xfrm>
              <a:off x="4237185" y="1096518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F11BF353-3E9C-8943-AF0C-FBDBE146292D}"/>
                </a:ext>
              </a:extLst>
            </p:cNvPr>
            <p:cNvSpPr/>
            <p:nvPr/>
          </p:nvSpPr>
          <p:spPr>
            <a:xfrm>
              <a:off x="4434921" y="1279570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96FC8ACF-3B97-C84A-8A9A-F25CE2AABCFA}"/>
                </a:ext>
              </a:extLst>
            </p:cNvPr>
            <p:cNvSpPr/>
            <p:nvPr/>
          </p:nvSpPr>
          <p:spPr>
            <a:xfrm>
              <a:off x="4323235" y="1050342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C30BE7-A6BC-2449-BA8E-A4471E674AB0}"/>
                  </a:ext>
                </a:extLst>
              </p:cNvPr>
              <p:cNvSpPr txBox="1"/>
              <p:nvPr/>
            </p:nvSpPr>
            <p:spPr>
              <a:xfrm>
                <a:off x="833681" y="802908"/>
                <a:ext cx="9414344" cy="347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Particle Flow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>
                    <a:solidFill>
                      <a:srgbClr val="2D4F5B"/>
                    </a:solidFill>
                  </a:rPr>
                  <a:t>Start with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2D4F5B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kumimoji="1" lang="en-US" altLang="zh-CN" b="1" dirty="0">
                    <a:solidFill>
                      <a:srgbClr val="2D4F5B"/>
                    </a:solidFill>
                  </a:rPr>
                  <a:t> particles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/>
                  <a:t>, sampled </a:t>
                </a:r>
                <a:r>
                  <a:rPr kumimoji="1" lang="en-US" altLang="zh-CN" dirty="0" err="1"/>
                  <a:t>i.i.d</a:t>
                </a:r>
                <a:r>
                  <a:rPr kumimoji="1" lang="en-US" altLang="zh-CN" dirty="0"/>
                  <a:t>. from prior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>
                    <a:solidFill>
                      <a:srgbClr val="2D4F5B"/>
                    </a:solidFill>
                  </a:rPr>
                  <a:t>Transport particles to next posterior through an ODE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sz="1800" b="1" dirty="0">
                  <a:solidFill>
                    <a:srgbClr val="2D4F5B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1800" b="1" dirty="0">
                  <a:solidFill>
                    <a:srgbClr val="2D4F5B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1800" b="1" dirty="0">
                  <a:solidFill>
                    <a:srgbClr val="2D4F5B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1800" b="1" dirty="0">
                  <a:solidFill>
                    <a:srgbClr val="2D4F5B"/>
                  </a:solidFill>
                </a:endParaRP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C30BE7-A6BC-2449-BA8E-A4471E674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81" y="802908"/>
                <a:ext cx="9414344" cy="3470887"/>
              </a:xfrm>
              <a:prstGeom prst="rect">
                <a:avLst/>
              </a:prstGeom>
              <a:blipFill>
                <a:blip r:embed="rId6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itle 1">
            <a:extLst>
              <a:ext uri="{FF2B5EF4-FFF2-40B4-BE49-F238E27FC236}">
                <a16:creationId xmlns:a16="http://schemas.microsoft.com/office/drawing/2014/main" id="{6AE77C82-7647-2348-AD80-D0DFC4093856}"/>
              </a:ext>
            </a:extLst>
          </p:cNvPr>
          <p:cNvSpPr txBox="1">
            <a:spLocks/>
          </p:cNvSpPr>
          <p:nvPr/>
        </p:nvSpPr>
        <p:spPr>
          <a:xfrm>
            <a:off x="109805" y="-179611"/>
            <a:ext cx="119723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Our Approach: Bayesian Inference as Particle Flow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FAEBE05-7218-4045-8711-E0520234F2A1}"/>
              </a:ext>
            </a:extLst>
          </p:cNvPr>
          <p:cNvGrpSpPr/>
          <p:nvPr/>
        </p:nvGrpSpPr>
        <p:grpSpPr>
          <a:xfrm>
            <a:off x="1664378" y="2794839"/>
            <a:ext cx="7649790" cy="598185"/>
            <a:chOff x="2142902" y="3127740"/>
            <a:chExt cx="7649790" cy="598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63108E7A-5BAB-F042-BB32-82E434681E8A}"/>
                    </a:ext>
                  </a:extLst>
                </p:cNvPr>
                <p:cNvSpPr/>
                <p:nvPr/>
              </p:nvSpPr>
              <p:spPr>
                <a:xfrm>
                  <a:off x="4774100" y="3189687"/>
                  <a:ext cx="2490554" cy="496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0" dirty="0">
                      <a:cs typeface="Calibri"/>
                    </a:rPr>
                    <a:t>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</m:oMath>
                  </a14:m>
                  <a:endParaRPr lang="zh-CN" altLang="en-US" i="1" dirty="0"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63108E7A-5BAB-F042-BB32-82E434681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100" y="3189687"/>
                  <a:ext cx="2490554" cy="4964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: Rounded Corners 21">
              <a:extLst>
                <a:ext uri="{FF2B5EF4-FFF2-40B4-BE49-F238E27FC236}">
                  <a16:creationId xmlns:a16="http://schemas.microsoft.com/office/drawing/2014/main" id="{79FEF293-4DE9-A840-8A92-F92CCF0E60DD}"/>
                </a:ext>
              </a:extLst>
            </p:cNvPr>
            <p:cNvSpPr/>
            <p:nvPr/>
          </p:nvSpPr>
          <p:spPr>
            <a:xfrm>
              <a:off x="4725615" y="3137273"/>
              <a:ext cx="2696066" cy="588652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圆角矩形 82">
                  <a:extLst>
                    <a:ext uri="{FF2B5EF4-FFF2-40B4-BE49-F238E27FC236}">
                      <a16:creationId xmlns:a16="http://schemas.microsoft.com/office/drawing/2014/main" id="{689885F3-7C47-4347-AE2B-76B86C646F17}"/>
                    </a:ext>
                  </a:extLst>
                </p:cNvPr>
                <p:cNvSpPr/>
                <p:nvPr/>
              </p:nvSpPr>
              <p:spPr>
                <a:xfrm>
                  <a:off x="2142902" y="3237990"/>
                  <a:ext cx="1282859" cy="408623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3" name="圆角矩形 82">
                  <a:extLst>
                    <a:ext uri="{FF2B5EF4-FFF2-40B4-BE49-F238E27FC236}">
                      <a16:creationId xmlns:a16="http://schemas.microsoft.com/office/drawing/2014/main" id="{689885F3-7C47-4347-AE2B-76B86C64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2" y="3237990"/>
                  <a:ext cx="1282859" cy="408623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A55CDCCA-E684-C54E-A454-EBBC2D44E639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 flipV="1">
              <a:off x="3425761" y="3431599"/>
              <a:ext cx="1299854" cy="10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直线箭头连接符 85">
              <a:extLst>
                <a:ext uri="{FF2B5EF4-FFF2-40B4-BE49-F238E27FC236}">
                  <a16:creationId xmlns:a16="http://schemas.microsoft.com/office/drawing/2014/main" id="{DDAA0F8C-436A-DF41-950B-A2F829AE921B}"/>
                </a:ext>
              </a:extLst>
            </p:cNvPr>
            <p:cNvCxnSpPr>
              <a:cxnSpLocks/>
              <a:stCxn id="81" idx="3"/>
              <a:endCxn id="88" idx="1"/>
            </p:cNvCxnSpPr>
            <p:nvPr/>
          </p:nvCxnSpPr>
          <p:spPr>
            <a:xfrm>
              <a:off x="7421681" y="3431599"/>
              <a:ext cx="10730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99B8EC9C-4FB0-584D-BCE9-B6DFE81E56E9}"/>
                </a:ext>
              </a:extLst>
            </p:cNvPr>
            <p:cNvSpPr txBox="1"/>
            <p:nvPr/>
          </p:nvSpPr>
          <p:spPr>
            <a:xfrm>
              <a:off x="7425282" y="3127740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2">
                      <a:lumMod val="50000"/>
                    </a:schemeClr>
                  </a:solidFill>
                </a:rPr>
                <a:t>solution</a:t>
              </a:r>
              <a:endParaRPr kumimoji="1" lang="zh-CN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圆角矩形 87">
                  <a:extLst>
                    <a:ext uri="{FF2B5EF4-FFF2-40B4-BE49-F238E27FC236}">
                      <a16:creationId xmlns:a16="http://schemas.microsoft.com/office/drawing/2014/main" id="{DFD2A327-1088-B142-B837-EB28CBBA554F}"/>
                    </a:ext>
                  </a:extLst>
                </p:cNvPr>
                <p:cNvSpPr/>
                <p:nvPr/>
              </p:nvSpPr>
              <p:spPr>
                <a:xfrm>
                  <a:off x="8494724" y="3227287"/>
                  <a:ext cx="1297968" cy="408623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𝑇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圆角矩形 87">
                  <a:extLst>
                    <a:ext uri="{FF2B5EF4-FFF2-40B4-BE49-F238E27FC236}">
                      <a16:creationId xmlns:a16="http://schemas.microsoft.com/office/drawing/2014/main" id="{DFD2A327-1088-B142-B837-EB28CBBA5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724" y="3227287"/>
                  <a:ext cx="1297968" cy="408623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C91B2F8A-F0B3-1343-9A50-BCDAE2F5D304}"/>
              </a:ext>
            </a:extLst>
          </p:cNvPr>
          <p:cNvSpPr txBox="1"/>
          <p:nvPr/>
        </p:nvSpPr>
        <p:spPr>
          <a:xfrm>
            <a:off x="2974092" y="2776568"/>
            <a:ext cx="129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2">
                    <a:lumMod val="50000"/>
                  </a:schemeClr>
                </a:solidFill>
              </a:rPr>
              <a:t>Initial value</a:t>
            </a:r>
            <a:endParaRPr kumimoji="1"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1C23931A-02C1-E34D-882C-D4B07BDDF92D}"/>
              </a:ext>
            </a:extLst>
          </p:cNvPr>
          <p:cNvCxnSpPr>
            <a:cxnSpLocks/>
          </p:cNvCxnSpPr>
          <p:nvPr/>
        </p:nvCxnSpPr>
        <p:spPr>
          <a:xfrm>
            <a:off x="0" y="4156719"/>
            <a:ext cx="12192000" cy="0"/>
          </a:xfrm>
          <a:prstGeom prst="line">
            <a:avLst/>
          </a:prstGeom>
          <a:ln w="28575">
            <a:solidFill>
              <a:srgbClr val="2D4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340B74F-076E-BB4B-87EF-31704B98CE9E}"/>
              </a:ext>
            </a:extLst>
          </p:cNvPr>
          <p:cNvSpPr/>
          <p:nvPr/>
        </p:nvSpPr>
        <p:spPr>
          <a:xfrm>
            <a:off x="99645" y="6427102"/>
            <a:ext cx="120754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+mj-lt"/>
              </a:rPr>
              <a:t>Xinshi Chen, </a:t>
            </a:r>
            <a:r>
              <a:rPr lang="en" altLang="zh-CN" sz="1400" dirty="0" err="1">
                <a:latin typeface="+mj-lt"/>
              </a:rPr>
              <a:t>Hanjun</a:t>
            </a:r>
            <a:r>
              <a:rPr lang="en" altLang="zh-CN" sz="1400" dirty="0">
                <a:latin typeface="+mj-lt"/>
              </a:rPr>
              <a:t> Dai, and Le Song. Meta particle flow for sequential </a:t>
            </a:r>
            <a:r>
              <a:rPr lang="en" altLang="zh-CN" sz="1400" dirty="0" err="1">
                <a:latin typeface="+mj-lt"/>
              </a:rPr>
              <a:t>bayesian</a:t>
            </a:r>
            <a:r>
              <a:rPr lang="en" altLang="zh-CN" sz="1400" dirty="0">
                <a:latin typeface="+mj-lt"/>
              </a:rPr>
              <a:t> inference. In </a:t>
            </a:r>
            <a:r>
              <a:rPr lang="en" altLang="zh-CN" sz="1400" i="1" dirty="0">
                <a:latin typeface="+mj-lt"/>
              </a:rPr>
              <a:t>International Conference on Machine Learning</a:t>
            </a:r>
            <a:r>
              <a:rPr lang="en" altLang="zh-CN" sz="1400" dirty="0">
                <a:latin typeface="+mj-lt"/>
              </a:rPr>
              <a:t>, 2019.</a:t>
            </a:r>
            <a:endParaRPr lang="en" altLang="zh-CN" sz="14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19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6AE77C82-7647-2348-AD80-D0DFC4093856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Flow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D9CF3C7-E72D-7D4E-BB6A-3219BD5B9E37}"/>
                  </a:ext>
                </a:extLst>
              </p:cNvPr>
              <p:cNvSpPr/>
              <p:nvPr/>
            </p:nvSpPr>
            <p:spPr>
              <a:xfrm>
                <a:off x="423331" y="787552"/>
                <a:ext cx="11225329" cy="3549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>
                    <a:solidFill>
                      <a:schemeClr val="accent2"/>
                    </a:solidFill>
                  </a:rPr>
                  <a:t>Continuity Equation </a:t>
                </a:r>
                <a:r>
                  <a:rPr kumimoji="1" lang="en-US" altLang="zh-CN" dirty="0"/>
                  <a:t>expresses the law of </a:t>
                </a:r>
                <a:r>
                  <a:rPr kumimoji="1" lang="en-US" altLang="zh-CN" i="1" dirty="0"/>
                  <a:t>local conservation of mass</a:t>
                </a:r>
                <a:r>
                  <a:rPr kumimoji="1" lang="en-US" altLang="zh-CN" dirty="0"/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– Mass can neither be created nor destroyed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– nor can it ‘teleport’ from one place to another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𝑞𝑓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>
                    <a:solidFill>
                      <a:schemeClr val="accent2"/>
                    </a:solidFill>
                  </a:rPr>
                  <a:t>Theorem</a:t>
                </a:r>
                <a:r>
                  <a:rPr kumimoji="1" lang="en-US" altLang="zh-CN" dirty="0">
                    <a:solidFill>
                      <a:schemeClr val="accent2"/>
                    </a:solidFill>
                  </a:rPr>
                  <a:t>. </a:t>
                </a:r>
                <a:r>
                  <a:rPr kumimoji="1" lang="en-US" altLang="zh-CN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dirty="0"/>
                  <a:t>, then the change in log-density follows the differential equation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D9CF3C7-E72D-7D4E-BB6A-3219BD5B9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1" y="787552"/>
                <a:ext cx="11225329" cy="3549883"/>
              </a:xfrm>
              <a:prstGeom prst="rect">
                <a:avLst/>
              </a:prstGeom>
              <a:blipFill>
                <a:blip r:embed="rId3"/>
                <a:stretch>
                  <a:fillRect l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E0041BB-1AAC-CC49-BCA5-25BAC6F1DE18}"/>
                  </a:ext>
                </a:extLst>
              </p:cNvPr>
              <p:cNvSpPr/>
              <p:nvPr/>
            </p:nvSpPr>
            <p:spPr>
              <a:xfrm>
                <a:off x="222637" y="4538685"/>
                <a:ext cx="12020601" cy="1666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>
                    <a:solidFill>
                      <a:srgbClr val="2D4F5B"/>
                    </a:solidFill>
                  </a:rPr>
                  <a:t>Notation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–</a:t>
                </a:r>
                <a:r>
                  <a:rPr kumimoji="1" lang="en-US" altLang="zh-CN" b="1" dirty="0">
                    <a:solidFill>
                      <a:srgbClr val="2D4F5B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kumimoji="1" lang="en-US" altLang="zh-CN" dirty="0"/>
                  <a:t> is material derivative that defines the rate of change of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dirty="0"/>
                  <a:t> in a given particle as it moves along its trajectory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–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kumimoji="1" lang="en-US" altLang="zh-CN" dirty="0"/>
                  <a:t> is partial derivative that defines the rate of change of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dirty="0"/>
                  <a:t> at a particular point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E0041BB-1AAC-CC49-BCA5-25BAC6F1D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7" y="4538685"/>
                <a:ext cx="12020601" cy="1666225"/>
              </a:xfrm>
              <a:prstGeom prst="rect">
                <a:avLst/>
              </a:prstGeom>
              <a:blipFill>
                <a:blip r:embed="rId4"/>
                <a:stretch>
                  <a:fillRect l="-317" b="-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3F8962B8-6725-FE41-A60A-22202B9AAFA4}"/>
              </a:ext>
            </a:extLst>
          </p:cNvPr>
          <p:cNvCxnSpPr>
            <a:cxnSpLocks/>
          </p:cNvCxnSpPr>
          <p:nvPr/>
        </p:nvCxnSpPr>
        <p:spPr>
          <a:xfrm>
            <a:off x="0" y="4459173"/>
            <a:ext cx="12243238" cy="0"/>
          </a:xfrm>
          <a:prstGeom prst="line">
            <a:avLst/>
          </a:prstGeom>
          <a:ln w="12700">
            <a:solidFill>
              <a:srgbClr val="2D4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392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6AE77C82-7647-2348-AD80-D0DFC4093856}"/>
              </a:ext>
            </a:extLst>
          </p:cNvPr>
          <p:cNvSpPr txBox="1">
            <a:spLocks/>
          </p:cNvSpPr>
          <p:nvPr/>
        </p:nvSpPr>
        <p:spPr>
          <a:xfrm>
            <a:off x="198602" y="-183088"/>
            <a:ext cx="112885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Particle Flow for Sequential Bayesian Inference</a:t>
            </a:r>
          </a:p>
        </p:txBody>
      </p:sp>
      <p:grpSp>
        <p:nvGrpSpPr>
          <p:cNvPr id="167" name="Group 16">
            <a:extLst>
              <a:ext uri="{FF2B5EF4-FFF2-40B4-BE49-F238E27FC236}">
                <a16:creationId xmlns:a16="http://schemas.microsoft.com/office/drawing/2014/main" id="{F1A93D15-FE1D-2C45-9F63-DFE048DD619C}"/>
              </a:ext>
            </a:extLst>
          </p:cNvPr>
          <p:cNvGrpSpPr/>
          <p:nvPr/>
        </p:nvGrpSpPr>
        <p:grpSpPr>
          <a:xfrm>
            <a:off x="1349558" y="2929072"/>
            <a:ext cx="7303234" cy="1603988"/>
            <a:chOff x="604781" y="2849559"/>
            <a:chExt cx="7303234" cy="1603988"/>
          </a:xfrm>
        </p:grpSpPr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FA1DA0AE-5E0B-2842-B1AA-224BA73E8E66}"/>
                </a:ext>
              </a:extLst>
            </p:cNvPr>
            <p:cNvSpPr/>
            <p:nvPr/>
          </p:nvSpPr>
          <p:spPr>
            <a:xfrm>
              <a:off x="1153726" y="3190647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ED307995-5BA2-1E4E-B255-E35B5912DF00}"/>
                </a:ext>
              </a:extLst>
            </p:cNvPr>
            <p:cNvSpPr/>
            <p:nvPr/>
          </p:nvSpPr>
          <p:spPr>
            <a:xfrm>
              <a:off x="1262425" y="3317222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92A1B04B-0038-894A-BF1D-9B75EF714B66}"/>
                </a:ext>
              </a:extLst>
            </p:cNvPr>
            <p:cNvSpPr/>
            <p:nvPr/>
          </p:nvSpPr>
          <p:spPr>
            <a:xfrm>
              <a:off x="1160973" y="3275030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B8AF2C3A-BCED-6047-AEF2-C974BA759CA2}"/>
                </a:ext>
              </a:extLst>
            </p:cNvPr>
            <p:cNvSpPr/>
            <p:nvPr/>
          </p:nvSpPr>
          <p:spPr>
            <a:xfrm>
              <a:off x="1291411" y="3224400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71F42190-D0D6-F248-8365-83F9CCB22961}"/>
                </a:ext>
              </a:extLst>
            </p:cNvPr>
            <p:cNvSpPr/>
            <p:nvPr/>
          </p:nvSpPr>
          <p:spPr>
            <a:xfrm>
              <a:off x="1074014" y="3291907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0BB4B564-81FF-2546-A822-7496419D60A4}"/>
                </a:ext>
              </a:extLst>
            </p:cNvPr>
            <p:cNvSpPr/>
            <p:nvPr/>
          </p:nvSpPr>
          <p:spPr>
            <a:xfrm>
              <a:off x="1182713" y="3435359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CD18C246-3C78-EC42-A4D4-A87E90D54C2F}"/>
                </a:ext>
              </a:extLst>
            </p:cNvPr>
            <p:cNvSpPr/>
            <p:nvPr/>
          </p:nvSpPr>
          <p:spPr>
            <a:xfrm>
              <a:off x="1066768" y="3376290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73B5395C-50E3-DA41-AFD7-9518E7A8B2E6}"/>
                </a:ext>
              </a:extLst>
            </p:cNvPr>
            <p:cNvSpPr/>
            <p:nvPr/>
          </p:nvSpPr>
          <p:spPr>
            <a:xfrm>
              <a:off x="1356630" y="3367852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DF4F8358-2601-4D47-8FD3-C1ABC8D2DBC1}"/>
                </a:ext>
              </a:extLst>
            </p:cNvPr>
            <p:cNvSpPr/>
            <p:nvPr/>
          </p:nvSpPr>
          <p:spPr>
            <a:xfrm>
              <a:off x="1240685" y="3494427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1605DF10-5429-274C-9F0F-0A0A4144AAE2}"/>
                </a:ext>
              </a:extLst>
            </p:cNvPr>
            <p:cNvSpPr/>
            <p:nvPr/>
          </p:nvSpPr>
          <p:spPr>
            <a:xfrm>
              <a:off x="1088507" y="3485989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F5CD308B-662E-2A44-AAD8-6BBC1A7E7172}"/>
                </a:ext>
              </a:extLst>
            </p:cNvPr>
            <p:cNvSpPr/>
            <p:nvPr/>
          </p:nvSpPr>
          <p:spPr>
            <a:xfrm>
              <a:off x="1204452" y="3604125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E182943D-272E-7249-AE9B-B45F59D37BD1}"/>
                </a:ext>
              </a:extLst>
            </p:cNvPr>
            <p:cNvSpPr/>
            <p:nvPr/>
          </p:nvSpPr>
          <p:spPr>
            <a:xfrm>
              <a:off x="1407356" y="3485989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D87149FC-29B0-2F41-AB6B-6FF239112AB3}"/>
                </a:ext>
              </a:extLst>
            </p:cNvPr>
            <p:cNvSpPr/>
            <p:nvPr/>
          </p:nvSpPr>
          <p:spPr>
            <a:xfrm>
              <a:off x="1450836" y="3266592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E6D1B0E6-A590-014E-A507-0E45C9F972FC}"/>
                </a:ext>
              </a:extLst>
            </p:cNvPr>
            <p:cNvSpPr/>
            <p:nvPr/>
          </p:nvSpPr>
          <p:spPr>
            <a:xfrm>
              <a:off x="1356630" y="3578810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11CB9C6F-F635-2444-BF45-79FC0E7BC469}"/>
                </a:ext>
              </a:extLst>
            </p:cNvPr>
            <p:cNvSpPr/>
            <p:nvPr/>
          </p:nvSpPr>
          <p:spPr>
            <a:xfrm>
              <a:off x="1326175" y="3449138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BBB970F8-774E-3D46-B5CD-42946F9FA426}"/>
                </a:ext>
              </a:extLst>
            </p:cNvPr>
            <p:cNvSpPr/>
            <p:nvPr/>
          </p:nvSpPr>
          <p:spPr>
            <a:xfrm>
              <a:off x="1441754" y="3391458"/>
              <a:ext cx="32609" cy="41769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b="1">
                <a:latin typeface="Times" pitchFamily="2" charset="0"/>
                <a:ea typeface="STSong" panose="0201060004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20810695-EDDE-A744-A956-981AB5CCF7AE}"/>
                    </a:ext>
                  </a:extLst>
                </p:cNvPr>
                <p:cNvSpPr/>
                <p:nvPr/>
              </p:nvSpPr>
              <p:spPr>
                <a:xfrm>
                  <a:off x="604781" y="2849559"/>
                  <a:ext cx="1541063" cy="5275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𝒳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Sup>
                          <m:sSubSup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altLang="zh-CN" sz="1400"/>
                </a:p>
                <a:p>
                  <a:endParaRPr lang="zh-CN" altLang="en-US" sz="1400"/>
                </a:p>
              </p:txBody>
            </p:sp>
          </mc:Choice>
          <mc:Fallback xmlns="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156930FF-2824-9443-8E7E-E751DC73BA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781" y="2849559"/>
                  <a:ext cx="1541063" cy="5275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EE6F01BF-6BA4-E544-8207-5A084E519823}"/>
                    </a:ext>
                  </a:extLst>
                </p:cNvPr>
                <p:cNvSpPr/>
                <p:nvPr/>
              </p:nvSpPr>
              <p:spPr>
                <a:xfrm>
                  <a:off x="2694620" y="2886301"/>
                  <a:ext cx="1536574" cy="5260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𝒳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Sup>
                          <m:sSubSup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altLang="zh-CN" sz="1400"/>
                </a:p>
                <a:p>
                  <a:endParaRPr lang="zh-CN" altLang="en-US" sz="1400"/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A48549F-6A65-6D49-8403-655350E07C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620" y="2886301"/>
                  <a:ext cx="1536574" cy="5260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0D4F02CF-13E5-2E4E-B91E-421FEC219B27}"/>
                </a:ext>
              </a:extLst>
            </p:cNvPr>
            <p:cNvSpPr/>
            <p:nvPr/>
          </p:nvSpPr>
          <p:spPr>
            <a:xfrm>
              <a:off x="3522902" y="3414101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33BB301C-4281-D246-AC3F-790D8ADDDE10}"/>
                </a:ext>
              </a:extLst>
            </p:cNvPr>
            <p:cNvSpPr/>
            <p:nvPr/>
          </p:nvSpPr>
          <p:spPr>
            <a:xfrm>
              <a:off x="3449069" y="3331926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2245C515-8F73-2E42-AF1D-3E16F808923C}"/>
                </a:ext>
              </a:extLst>
            </p:cNvPr>
            <p:cNvSpPr/>
            <p:nvPr/>
          </p:nvSpPr>
          <p:spPr>
            <a:xfrm>
              <a:off x="3125158" y="3276377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628E899A-F6C2-1E4C-BC68-486F765D95DE}"/>
                </a:ext>
              </a:extLst>
            </p:cNvPr>
            <p:cNvSpPr/>
            <p:nvPr/>
          </p:nvSpPr>
          <p:spPr>
            <a:xfrm>
              <a:off x="3247960" y="3360074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6016BB1C-85C9-C64D-9351-B058FCC516C1}"/>
                </a:ext>
              </a:extLst>
            </p:cNvPr>
            <p:cNvSpPr/>
            <p:nvPr/>
          </p:nvSpPr>
          <p:spPr>
            <a:xfrm>
              <a:off x="3416461" y="3563215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D7AAA946-4B46-694E-8991-421343D08E32}"/>
                </a:ext>
              </a:extLst>
            </p:cNvPr>
            <p:cNvSpPr/>
            <p:nvPr/>
          </p:nvSpPr>
          <p:spPr>
            <a:xfrm>
              <a:off x="3327283" y="3402141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35731D16-88FC-AB4F-AE5D-2E4C7A6527A7}"/>
                </a:ext>
              </a:extLst>
            </p:cNvPr>
            <p:cNvSpPr/>
            <p:nvPr/>
          </p:nvSpPr>
          <p:spPr>
            <a:xfrm>
              <a:off x="3180263" y="3331926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9B684276-0785-6A4C-86B5-BEB165C8C505}"/>
                </a:ext>
              </a:extLst>
            </p:cNvPr>
            <p:cNvSpPr/>
            <p:nvPr/>
          </p:nvSpPr>
          <p:spPr>
            <a:xfrm>
              <a:off x="3512087" y="3339293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9A7EE386-524E-BF48-8E2E-C92741632BE4}"/>
                </a:ext>
              </a:extLst>
            </p:cNvPr>
            <p:cNvSpPr/>
            <p:nvPr/>
          </p:nvSpPr>
          <p:spPr>
            <a:xfrm>
              <a:off x="3215122" y="3268189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EF4CCBD0-A77A-6249-B54A-F110F587F58D}"/>
                </a:ext>
              </a:extLst>
            </p:cNvPr>
            <p:cNvSpPr/>
            <p:nvPr/>
          </p:nvSpPr>
          <p:spPr>
            <a:xfrm>
              <a:off x="3138526" y="3423774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99EE1C3A-4F03-D143-B46E-5F2999379D77}"/>
                </a:ext>
              </a:extLst>
            </p:cNvPr>
            <p:cNvSpPr/>
            <p:nvPr/>
          </p:nvSpPr>
          <p:spPr>
            <a:xfrm>
              <a:off x="3530400" y="3537500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02CE7EA-D822-B840-986E-9DC52E9247D2}"/>
                </a:ext>
              </a:extLst>
            </p:cNvPr>
            <p:cNvSpPr/>
            <p:nvPr/>
          </p:nvSpPr>
          <p:spPr>
            <a:xfrm>
              <a:off x="3497318" y="3242430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0D2FFC4F-2728-B442-9D01-6079C50EEF4D}"/>
                </a:ext>
              </a:extLst>
            </p:cNvPr>
            <p:cNvSpPr/>
            <p:nvPr/>
          </p:nvSpPr>
          <p:spPr>
            <a:xfrm rot="1043477" flipV="1">
              <a:off x="3312855" y="3541084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3C6636E7-BB2E-7541-AA20-4C0882391A66}"/>
                </a:ext>
              </a:extLst>
            </p:cNvPr>
            <p:cNvSpPr/>
            <p:nvPr/>
          </p:nvSpPr>
          <p:spPr>
            <a:xfrm>
              <a:off x="3299582" y="3298479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F958D88E-AB1B-6542-9454-91E3A66166AA}"/>
                </a:ext>
              </a:extLst>
            </p:cNvPr>
            <p:cNvSpPr/>
            <p:nvPr/>
          </p:nvSpPr>
          <p:spPr>
            <a:xfrm>
              <a:off x="3497318" y="3481531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ABB8A12C-286A-184B-A822-DBD9A059DF34}"/>
                </a:ext>
              </a:extLst>
            </p:cNvPr>
            <p:cNvSpPr/>
            <p:nvPr/>
          </p:nvSpPr>
          <p:spPr>
            <a:xfrm>
              <a:off x="5378107" y="3269139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ECE4E1DB-160C-4346-A6F9-D5DAE0FB60C3}"/>
                </a:ext>
              </a:extLst>
            </p:cNvPr>
            <p:cNvSpPr/>
            <p:nvPr/>
          </p:nvSpPr>
          <p:spPr>
            <a:xfrm>
              <a:off x="5276655" y="3271892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DA5E0794-F90D-7D4C-A8C5-86ADCDA397C1}"/>
                </a:ext>
              </a:extLst>
            </p:cNvPr>
            <p:cNvSpPr/>
            <p:nvPr/>
          </p:nvSpPr>
          <p:spPr>
            <a:xfrm>
              <a:off x="5421494" y="3561841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EE2AEBF5-D0E9-8447-8B24-918D5E12B793}"/>
                </a:ext>
              </a:extLst>
            </p:cNvPr>
            <p:cNvSpPr/>
            <p:nvPr/>
          </p:nvSpPr>
          <p:spPr>
            <a:xfrm>
              <a:off x="5486027" y="3531905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6391C010-F1BD-6D4A-8A28-041DC04F0C75}"/>
                </a:ext>
              </a:extLst>
            </p:cNvPr>
            <p:cNvSpPr/>
            <p:nvPr/>
          </p:nvSpPr>
          <p:spPr>
            <a:xfrm>
              <a:off x="5309264" y="3340963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CCC28E60-0CAB-B948-9CAE-F4ADDE5CBF9F}"/>
                </a:ext>
              </a:extLst>
            </p:cNvPr>
            <p:cNvSpPr/>
            <p:nvPr/>
          </p:nvSpPr>
          <p:spPr>
            <a:xfrm>
              <a:off x="5228944" y="3532220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B977E28D-33E0-A24D-B063-90764F0D29C0}"/>
                </a:ext>
              </a:extLst>
            </p:cNvPr>
            <p:cNvSpPr/>
            <p:nvPr/>
          </p:nvSpPr>
          <p:spPr>
            <a:xfrm>
              <a:off x="5404583" y="3375700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7561C384-9405-0346-80B5-AB8898DCF1D9}"/>
                </a:ext>
              </a:extLst>
            </p:cNvPr>
            <p:cNvSpPr/>
            <p:nvPr/>
          </p:nvSpPr>
          <p:spPr>
            <a:xfrm>
              <a:off x="5465066" y="3299342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8611CFFA-11C1-9746-B5C9-6FF903019505}"/>
                </a:ext>
              </a:extLst>
            </p:cNvPr>
            <p:cNvSpPr/>
            <p:nvPr/>
          </p:nvSpPr>
          <p:spPr>
            <a:xfrm>
              <a:off x="5166271" y="3479711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1B4045E9-B09F-BC41-86EA-70998A2B3E7B}"/>
                </a:ext>
              </a:extLst>
            </p:cNvPr>
            <p:cNvSpPr/>
            <p:nvPr/>
          </p:nvSpPr>
          <p:spPr>
            <a:xfrm>
              <a:off x="5478033" y="3447218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84ACD89D-3F66-FD4D-923D-87C2CD9170D3}"/>
                </a:ext>
              </a:extLst>
            </p:cNvPr>
            <p:cNvSpPr/>
            <p:nvPr/>
          </p:nvSpPr>
          <p:spPr>
            <a:xfrm>
              <a:off x="5130060" y="3338404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B94685E2-3071-094B-9C48-962F488CB2B5}"/>
                </a:ext>
              </a:extLst>
            </p:cNvPr>
            <p:cNvSpPr/>
            <p:nvPr/>
          </p:nvSpPr>
          <p:spPr>
            <a:xfrm>
              <a:off x="5489473" y="3382355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35A9E881-671E-1B4C-9C81-6C9DEB156E76}"/>
                </a:ext>
              </a:extLst>
            </p:cNvPr>
            <p:cNvSpPr/>
            <p:nvPr/>
          </p:nvSpPr>
          <p:spPr>
            <a:xfrm>
              <a:off x="5098114" y="3468896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AE7C6DCC-1D18-0748-952F-6AEC99CD9254}"/>
                </a:ext>
              </a:extLst>
            </p:cNvPr>
            <p:cNvSpPr/>
            <p:nvPr/>
          </p:nvSpPr>
          <p:spPr>
            <a:xfrm flipV="1">
              <a:off x="5157333" y="3563182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4AACB705-80F7-4645-A6C8-578846AB0A36}"/>
                </a:ext>
              </a:extLst>
            </p:cNvPr>
            <p:cNvSpPr/>
            <p:nvPr/>
          </p:nvSpPr>
          <p:spPr>
            <a:xfrm>
              <a:off x="5241740" y="3373347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C03954A9-C7A8-3D40-816E-394B2CD5F43A}"/>
                </a:ext>
              </a:extLst>
            </p:cNvPr>
            <p:cNvSpPr/>
            <p:nvPr/>
          </p:nvSpPr>
          <p:spPr>
            <a:xfrm>
              <a:off x="5276502" y="3449223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4E54C3CD-711C-BC42-9086-4413B0814DEF}"/>
                    </a:ext>
                  </a:extLst>
                </p:cNvPr>
                <p:cNvSpPr/>
                <p:nvPr/>
              </p:nvSpPr>
              <p:spPr>
                <a:xfrm>
                  <a:off x="4541306" y="2927498"/>
                  <a:ext cx="1541063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𝒳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Sup>
                          <m:sSubSup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altLang="zh-CN" sz="1400"/>
                </a:p>
                <a:p>
                  <a:endParaRPr lang="zh-CN" altLang="en-US" sz="140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681366B0-F749-6C4F-AB14-EBEA46A49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06" y="2927498"/>
                  <a:ext cx="1541063" cy="5262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F1CA3724-6D5C-4242-A803-8A3CF9C025D5}"/>
                </a:ext>
              </a:extLst>
            </p:cNvPr>
            <p:cNvSpPr/>
            <p:nvPr/>
          </p:nvSpPr>
          <p:spPr>
            <a:xfrm>
              <a:off x="3385632" y="3252303"/>
              <a:ext cx="32609" cy="37972"/>
            </a:xfrm>
            <a:prstGeom prst="ellipse">
              <a:avLst/>
            </a:prstGeom>
            <a:solidFill>
              <a:srgbClr val="3E69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latin typeface="Times" pitchFamily="2" charset="0"/>
                <a:ea typeface="STSong" panose="02010600040101010101" pitchFamily="2" charset="-122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2145D2CD-4D3C-5842-84AF-462589A37237}"/>
                </a:ext>
              </a:extLst>
            </p:cNvPr>
            <p:cNvSpPr txBox="1"/>
            <p:nvPr/>
          </p:nvSpPr>
          <p:spPr>
            <a:xfrm>
              <a:off x="7405954" y="3271739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/>
                <a:t>……</a:t>
              </a:r>
              <a:endParaRPr kumimoji="1" lang="zh-CN" altLang="en-US" sz="1800"/>
            </a:p>
          </p:txBody>
        </p:sp>
        <p:cxnSp>
          <p:nvCxnSpPr>
            <p:cNvPr id="220" name="曲线连接符 219">
              <a:extLst>
                <a:ext uri="{FF2B5EF4-FFF2-40B4-BE49-F238E27FC236}">
                  <a16:creationId xmlns:a16="http://schemas.microsoft.com/office/drawing/2014/main" id="{B4E66FA5-728D-C54E-B327-FBFE7ADBFC28}"/>
                </a:ext>
              </a:extLst>
            </p:cNvPr>
            <p:cNvCxnSpPr/>
            <p:nvPr/>
          </p:nvCxnSpPr>
          <p:spPr>
            <a:xfrm rot="5400000" flipH="1" flipV="1">
              <a:off x="2311013" y="2624571"/>
              <a:ext cx="29625" cy="2080239"/>
            </a:xfrm>
            <a:prstGeom prst="curvedConnector3">
              <a:avLst>
                <a:gd name="adj1" fmla="val -771646"/>
              </a:avLst>
            </a:prstGeom>
            <a:ln>
              <a:solidFill>
                <a:srgbClr val="0054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A209158E-5D47-F74B-8847-7B004BF21F33}"/>
                    </a:ext>
                  </a:extLst>
                </p:cNvPr>
                <p:cNvSpPr/>
                <p:nvPr/>
              </p:nvSpPr>
              <p:spPr>
                <a:xfrm>
                  <a:off x="1344135" y="3876722"/>
                  <a:ext cx="1874424" cy="5768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altLang="zh-CN" sz="1400" i="1" smtClean="0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𝒳</m:t>
                                    </m:r>
                                  </m:e>
                                  <m:sub>
                                    <m: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1400" b="0" i="1" smtClean="0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zh-CN" altLang="en-US" sz="1400" dirty="0">
                    <a:solidFill>
                      <a:srgbClr val="005493"/>
                    </a:solidFill>
                  </a:endParaRPr>
                </a:p>
              </p:txBody>
            </p:sp>
          </mc:Choice>
          <mc:Fallback xmlns=""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A209158E-5D47-F74B-8847-7B004BF21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135" y="3876722"/>
                  <a:ext cx="1874424" cy="576825"/>
                </a:xfrm>
                <a:prstGeom prst="rect">
                  <a:avLst/>
                </a:prstGeom>
                <a:blipFill>
                  <a:blip r:embed="rId8"/>
                  <a:stretch>
                    <a:fillRect l="-33557" t="-151111" b="-2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2" name="曲线连接符 221">
              <a:extLst>
                <a:ext uri="{FF2B5EF4-FFF2-40B4-BE49-F238E27FC236}">
                  <a16:creationId xmlns:a16="http://schemas.microsoft.com/office/drawing/2014/main" id="{1E8444AB-7065-894C-B7B5-D4ABD35359A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366743" y="2649080"/>
              <a:ext cx="5537" cy="2007131"/>
            </a:xfrm>
            <a:prstGeom prst="curvedConnector3">
              <a:avLst>
                <a:gd name="adj1" fmla="val 4228589"/>
              </a:avLst>
            </a:prstGeom>
            <a:ln>
              <a:solidFill>
                <a:srgbClr val="0054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曲线连接符 222">
              <a:extLst>
                <a:ext uri="{FF2B5EF4-FFF2-40B4-BE49-F238E27FC236}">
                  <a16:creationId xmlns:a16="http://schemas.microsoft.com/office/drawing/2014/main" id="{A9046992-C372-F34F-AC28-12652C68582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329471" y="2680780"/>
              <a:ext cx="24485" cy="1937272"/>
            </a:xfrm>
            <a:prstGeom prst="curvedConnector3">
              <a:avLst>
                <a:gd name="adj1" fmla="val -933633"/>
              </a:avLst>
            </a:prstGeom>
            <a:ln>
              <a:solidFill>
                <a:srgbClr val="0054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3992964F-7E79-8E49-8453-C5D153A29870}"/>
                    </a:ext>
                  </a:extLst>
                </p:cNvPr>
                <p:cNvSpPr/>
                <p:nvPr/>
              </p:nvSpPr>
              <p:spPr>
                <a:xfrm>
                  <a:off x="3436999" y="3854012"/>
                  <a:ext cx="1874424" cy="5768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altLang="zh-CN" sz="1400" i="1" smtClean="0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𝒳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1400" b="0" i="1" smtClean="0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zh-CN" altLang="en-US" sz="1400" dirty="0">
                    <a:solidFill>
                      <a:srgbClr val="005493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3992964F-7E79-8E49-8453-C5D153A29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6999" y="3854012"/>
                  <a:ext cx="1874424" cy="576825"/>
                </a:xfrm>
                <a:prstGeom prst="rect">
                  <a:avLst/>
                </a:prstGeom>
                <a:blipFill>
                  <a:blip r:embed="rId9"/>
                  <a:stretch>
                    <a:fillRect l="-33557" t="-145652" b="-2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643C1B95-9A5C-5045-A906-F50BAFDAEB8D}"/>
                    </a:ext>
                  </a:extLst>
                </p:cNvPr>
                <p:cNvSpPr/>
                <p:nvPr/>
              </p:nvSpPr>
              <p:spPr>
                <a:xfrm>
                  <a:off x="5584258" y="3876721"/>
                  <a:ext cx="1878591" cy="5768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altLang="zh-CN" sz="1400" i="1" smtClean="0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𝒳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400" i="1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srgbClr val="00549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1400" b="0" i="1" smtClean="0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400" b="0" i="1" smtClean="0">
                                    <a:solidFill>
                                      <a:srgbClr val="005493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400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zh-CN" altLang="en-US" sz="1400" dirty="0">
                    <a:solidFill>
                      <a:srgbClr val="005493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643C1B95-9A5C-5045-A906-F50BAFDAEB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4258" y="3876721"/>
                  <a:ext cx="1878591" cy="576825"/>
                </a:xfrm>
                <a:prstGeom prst="rect">
                  <a:avLst/>
                </a:prstGeom>
                <a:blipFill>
                  <a:blip r:embed="rId10"/>
                  <a:stretch>
                    <a:fillRect l="-33557" t="-151111" b="-2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椭圆 34">
                <a:extLst>
                  <a:ext uri="{FF2B5EF4-FFF2-40B4-BE49-F238E27FC236}">
                    <a16:creationId xmlns:a16="http://schemas.microsoft.com/office/drawing/2014/main" id="{B0403AF2-DB3B-B344-AB69-72C2E2FD7E94}"/>
                  </a:ext>
                </a:extLst>
              </p:cNvPr>
              <p:cNvSpPr/>
              <p:nvPr/>
            </p:nvSpPr>
            <p:spPr>
              <a:xfrm>
                <a:off x="6577283" y="803325"/>
                <a:ext cx="446295" cy="39577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Han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226" name="椭圆 34">
                <a:extLst>
                  <a:ext uri="{FF2B5EF4-FFF2-40B4-BE49-F238E27FC236}">
                    <a16:creationId xmlns:a16="http://schemas.microsoft.com/office/drawing/2014/main" id="{B0403AF2-DB3B-B344-AB69-72C2E2FD7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283" y="803325"/>
                <a:ext cx="446295" cy="39577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椭圆 35">
                <a:extLst>
                  <a:ext uri="{FF2B5EF4-FFF2-40B4-BE49-F238E27FC236}">
                    <a16:creationId xmlns:a16="http://schemas.microsoft.com/office/drawing/2014/main" id="{4DFC1FA0-6EDD-EC41-BC42-2390AB620321}"/>
                  </a:ext>
                </a:extLst>
              </p:cNvPr>
              <p:cNvSpPr/>
              <p:nvPr/>
            </p:nvSpPr>
            <p:spPr>
              <a:xfrm>
                <a:off x="3870682" y="1541732"/>
                <a:ext cx="446295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227" name="椭圆 35">
                <a:extLst>
                  <a:ext uri="{FF2B5EF4-FFF2-40B4-BE49-F238E27FC236}">
                    <a16:creationId xmlns:a16="http://schemas.microsoft.com/office/drawing/2014/main" id="{4DFC1FA0-6EDD-EC41-BC42-2390AB620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682" y="1541732"/>
                <a:ext cx="446295" cy="40692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椭圆 36">
                <a:extLst>
                  <a:ext uri="{FF2B5EF4-FFF2-40B4-BE49-F238E27FC236}">
                    <a16:creationId xmlns:a16="http://schemas.microsoft.com/office/drawing/2014/main" id="{127E8F9D-0F2D-574F-9825-70D33A10D384}"/>
                  </a:ext>
                </a:extLst>
              </p:cNvPr>
              <p:cNvSpPr/>
              <p:nvPr/>
            </p:nvSpPr>
            <p:spPr>
              <a:xfrm>
                <a:off x="5853197" y="1552034"/>
                <a:ext cx="446295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28" name="椭圆 36">
                <a:extLst>
                  <a:ext uri="{FF2B5EF4-FFF2-40B4-BE49-F238E27FC236}">
                    <a16:creationId xmlns:a16="http://schemas.microsoft.com/office/drawing/2014/main" id="{127E8F9D-0F2D-574F-9825-70D33A10D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97" y="1552034"/>
                <a:ext cx="446295" cy="406927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椭圆 37">
                <a:extLst>
                  <a:ext uri="{FF2B5EF4-FFF2-40B4-BE49-F238E27FC236}">
                    <a16:creationId xmlns:a16="http://schemas.microsoft.com/office/drawing/2014/main" id="{8BA375DE-2A79-074E-A277-6353571AC0FB}"/>
                  </a:ext>
                </a:extLst>
              </p:cNvPr>
              <p:cNvSpPr/>
              <p:nvPr/>
            </p:nvSpPr>
            <p:spPr>
              <a:xfrm>
                <a:off x="7772941" y="1570831"/>
                <a:ext cx="446295" cy="4069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82880" bIns="9144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1" lang="zh-CN" altLang="en-US" sz="2000"/>
              </a:p>
            </p:txBody>
          </p:sp>
        </mc:Choice>
        <mc:Fallback xmlns="">
          <p:sp>
            <p:nvSpPr>
              <p:cNvPr id="229" name="椭圆 37">
                <a:extLst>
                  <a:ext uri="{FF2B5EF4-FFF2-40B4-BE49-F238E27FC236}">
                    <a16:creationId xmlns:a16="http://schemas.microsoft.com/office/drawing/2014/main" id="{8BA375DE-2A79-074E-A277-6353571AC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941" y="1570831"/>
                <a:ext cx="446295" cy="406927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矩形 38">
                <a:extLst>
                  <a:ext uri="{FF2B5EF4-FFF2-40B4-BE49-F238E27FC236}">
                    <a16:creationId xmlns:a16="http://schemas.microsoft.com/office/drawing/2014/main" id="{6E2714A7-BDD8-4C4B-83B1-D7450F0176E3}"/>
                  </a:ext>
                </a:extLst>
              </p:cNvPr>
              <p:cNvSpPr/>
              <p:nvPr/>
            </p:nvSpPr>
            <p:spPr>
              <a:xfrm>
                <a:off x="3561391" y="2080130"/>
                <a:ext cx="10648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i="1" smtClean="0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800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800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230" name="矩形 38">
                <a:extLst>
                  <a:ext uri="{FF2B5EF4-FFF2-40B4-BE49-F238E27FC236}">
                    <a16:creationId xmlns:a16="http://schemas.microsoft.com/office/drawing/2014/main" id="{6E2714A7-BDD8-4C4B-83B1-D7450F01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91" y="2080130"/>
                <a:ext cx="1064877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矩形 39">
                <a:extLst>
                  <a:ext uri="{FF2B5EF4-FFF2-40B4-BE49-F238E27FC236}">
                    <a16:creationId xmlns:a16="http://schemas.microsoft.com/office/drawing/2014/main" id="{BB84372A-6DE4-E24A-992B-E3410C8849E1}"/>
                  </a:ext>
                </a:extLst>
              </p:cNvPr>
              <p:cNvSpPr/>
              <p:nvPr/>
            </p:nvSpPr>
            <p:spPr>
              <a:xfrm>
                <a:off x="5468372" y="2072195"/>
                <a:ext cx="121961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i="1" smtClean="0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800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:2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800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231" name="矩形 39">
                <a:extLst>
                  <a:ext uri="{FF2B5EF4-FFF2-40B4-BE49-F238E27FC236}">
                    <a16:creationId xmlns:a16="http://schemas.microsoft.com/office/drawing/2014/main" id="{BB84372A-6DE4-E24A-992B-E3410C884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372" y="2072195"/>
                <a:ext cx="1219616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直线箭头连接符 41">
            <a:extLst>
              <a:ext uri="{FF2B5EF4-FFF2-40B4-BE49-F238E27FC236}">
                <a16:creationId xmlns:a16="http://schemas.microsoft.com/office/drawing/2014/main" id="{94849CAA-7132-164A-8E5F-CE37CE559578}"/>
              </a:ext>
            </a:extLst>
          </p:cNvPr>
          <p:cNvCxnSpPr>
            <a:cxnSpLocks/>
          </p:cNvCxnSpPr>
          <p:nvPr/>
        </p:nvCxnSpPr>
        <p:spPr>
          <a:xfrm>
            <a:off x="2727486" y="2264796"/>
            <a:ext cx="833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42">
            <a:extLst>
              <a:ext uri="{FF2B5EF4-FFF2-40B4-BE49-F238E27FC236}">
                <a16:creationId xmlns:a16="http://schemas.microsoft.com/office/drawing/2014/main" id="{77F51B43-5407-2A46-AEA5-786380D09693}"/>
              </a:ext>
            </a:extLst>
          </p:cNvPr>
          <p:cNvCxnSpPr>
            <a:cxnSpLocks/>
            <a:endCxn id="231" idx="1"/>
          </p:cNvCxnSpPr>
          <p:nvPr/>
        </p:nvCxnSpPr>
        <p:spPr>
          <a:xfrm flipV="1">
            <a:off x="4626266" y="2256862"/>
            <a:ext cx="842106" cy="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矩形 43">
                <a:extLst>
                  <a:ext uri="{FF2B5EF4-FFF2-40B4-BE49-F238E27FC236}">
                    <a16:creationId xmlns:a16="http://schemas.microsoft.com/office/drawing/2014/main" id="{05E6A60A-1522-5343-844F-2E7A8840E92A}"/>
                  </a:ext>
                </a:extLst>
              </p:cNvPr>
              <p:cNvSpPr/>
              <p:nvPr/>
            </p:nvSpPr>
            <p:spPr>
              <a:xfrm>
                <a:off x="7443367" y="2072195"/>
                <a:ext cx="12870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i="1" smtClean="0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800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05493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800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234" name="矩形 43">
                <a:extLst>
                  <a:ext uri="{FF2B5EF4-FFF2-40B4-BE49-F238E27FC236}">
                    <a16:creationId xmlns:a16="http://schemas.microsoft.com/office/drawing/2014/main" id="{05E6A60A-1522-5343-844F-2E7A8840E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367" y="2072195"/>
                <a:ext cx="1287075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直线箭头连接符 45">
            <a:extLst>
              <a:ext uri="{FF2B5EF4-FFF2-40B4-BE49-F238E27FC236}">
                <a16:creationId xmlns:a16="http://schemas.microsoft.com/office/drawing/2014/main" id="{BC0B5347-FA86-594A-935F-2B58A53E8D70}"/>
              </a:ext>
            </a:extLst>
          </p:cNvPr>
          <p:cNvCxnSpPr>
            <a:cxnSpLocks/>
          </p:cNvCxnSpPr>
          <p:nvPr/>
        </p:nvCxnSpPr>
        <p:spPr>
          <a:xfrm>
            <a:off x="7066331" y="2256861"/>
            <a:ext cx="407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50">
            <a:extLst>
              <a:ext uri="{FF2B5EF4-FFF2-40B4-BE49-F238E27FC236}">
                <a16:creationId xmlns:a16="http://schemas.microsoft.com/office/drawing/2014/main" id="{A96F6472-4F5C-F84B-8AC7-A9F2D431173A}"/>
              </a:ext>
            </a:extLst>
          </p:cNvPr>
          <p:cNvSpPr txBox="1"/>
          <p:nvPr/>
        </p:nvSpPr>
        <p:spPr>
          <a:xfrm>
            <a:off x="6679252" y="2014104"/>
            <a:ext cx="37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/>
              <a:t>…</a:t>
            </a:r>
            <a:endParaRPr kumimoji="1" lang="zh-CN" altLang="en-US" sz="1800"/>
          </a:p>
        </p:txBody>
      </p:sp>
      <p:sp>
        <p:nvSpPr>
          <p:cNvPr id="237" name="文本框 52">
            <a:extLst>
              <a:ext uri="{FF2B5EF4-FFF2-40B4-BE49-F238E27FC236}">
                <a16:creationId xmlns:a16="http://schemas.microsoft.com/office/drawing/2014/main" id="{7C907138-B211-C04B-BFB0-0449144E8582}"/>
              </a:ext>
            </a:extLst>
          </p:cNvPr>
          <p:cNvSpPr txBox="1"/>
          <p:nvPr/>
        </p:nvSpPr>
        <p:spPr>
          <a:xfrm>
            <a:off x="6275003" y="1528051"/>
            <a:ext cx="54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/>
              <a:t>……</a:t>
            </a:r>
            <a:endParaRPr kumimoji="1" lang="zh-CN" altLang="en-US" sz="1800"/>
          </a:p>
        </p:txBody>
      </p:sp>
      <p:sp>
        <p:nvSpPr>
          <p:cNvPr id="238" name="文本框 55">
            <a:extLst>
              <a:ext uri="{FF2B5EF4-FFF2-40B4-BE49-F238E27FC236}">
                <a16:creationId xmlns:a16="http://schemas.microsoft.com/office/drawing/2014/main" id="{62FD8336-8958-2E4E-868A-5690D3BE3074}"/>
              </a:ext>
            </a:extLst>
          </p:cNvPr>
          <p:cNvSpPr txBox="1"/>
          <p:nvPr/>
        </p:nvSpPr>
        <p:spPr>
          <a:xfrm>
            <a:off x="8421438" y="1570032"/>
            <a:ext cx="54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……</a:t>
            </a:r>
            <a:endParaRPr kumimoji="1"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矩形 56">
                <a:extLst>
                  <a:ext uri="{FF2B5EF4-FFF2-40B4-BE49-F238E27FC236}">
                    <a16:creationId xmlns:a16="http://schemas.microsoft.com/office/drawing/2014/main" id="{2E750101-3594-C54E-A139-62FC90FF18FE}"/>
                  </a:ext>
                </a:extLst>
              </p:cNvPr>
              <p:cNvSpPr/>
              <p:nvPr/>
            </p:nvSpPr>
            <p:spPr>
              <a:xfrm>
                <a:off x="1603903" y="2080130"/>
                <a:ext cx="12564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>
                    <a:solidFill>
                      <a:srgbClr val="005493"/>
                    </a:solidFill>
                  </a:rPr>
                  <a:t>prior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1800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1800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800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239" name="矩形 56">
                <a:extLst>
                  <a:ext uri="{FF2B5EF4-FFF2-40B4-BE49-F238E27FC236}">
                    <a16:creationId xmlns:a16="http://schemas.microsoft.com/office/drawing/2014/main" id="{2E750101-3594-C54E-A139-62FC90FF1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03" y="2080130"/>
                <a:ext cx="1256405" cy="369332"/>
              </a:xfrm>
              <a:prstGeom prst="rect">
                <a:avLst/>
              </a:prstGeom>
              <a:blipFill>
                <a:blip r:embed="rId18"/>
                <a:stretch>
                  <a:fillRect l="-300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线箭头连接符 58">
            <a:extLst>
              <a:ext uri="{FF2B5EF4-FFF2-40B4-BE49-F238E27FC236}">
                <a16:creationId xmlns:a16="http://schemas.microsoft.com/office/drawing/2014/main" id="{5D8B0EF9-1B59-554C-A544-6566C7253F7E}"/>
              </a:ext>
            </a:extLst>
          </p:cNvPr>
          <p:cNvCxnSpPr>
            <a:cxnSpLocks/>
          </p:cNvCxnSpPr>
          <p:nvPr/>
        </p:nvCxnSpPr>
        <p:spPr>
          <a:xfrm flipV="1">
            <a:off x="3087369" y="2264799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矩形 59">
                <a:extLst>
                  <a:ext uri="{FF2B5EF4-FFF2-40B4-BE49-F238E27FC236}">
                    <a16:creationId xmlns:a16="http://schemas.microsoft.com/office/drawing/2014/main" id="{85B165A7-B235-364C-BC1B-C0285D67E94E}"/>
                  </a:ext>
                </a:extLst>
              </p:cNvPr>
              <p:cNvSpPr/>
              <p:nvPr/>
            </p:nvSpPr>
            <p:spPr>
              <a:xfrm>
                <a:off x="2857454" y="2508804"/>
                <a:ext cx="4942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800"/>
              </a:p>
            </p:txBody>
          </p:sp>
        </mc:Choice>
        <mc:Fallback xmlns="">
          <p:sp>
            <p:nvSpPr>
              <p:cNvPr id="241" name="矩形 59">
                <a:extLst>
                  <a:ext uri="{FF2B5EF4-FFF2-40B4-BE49-F238E27FC236}">
                    <a16:creationId xmlns:a16="http://schemas.microsoft.com/office/drawing/2014/main" id="{85B165A7-B235-364C-BC1B-C0285D67E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54" y="2508804"/>
                <a:ext cx="49425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2" name="直线箭头连接符 60">
            <a:extLst>
              <a:ext uri="{FF2B5EF4-FFF2-40B4-BE49-F238E27FC236}">
                <a16:creationId xmlns:a16="http://schemas.microsoft.com/office/drawing/2014/main" id="{EC821740-9961-0949-A565-C534AB5D9E03}"/>
              </a:ext>
            </a:extLst>
          </p:cNvPr>
          <p:cNvCxnSpPr>
            <a:stCxn id="226" idx="4"/>
            <a:endCxn id="228" idx="0"/>
          </p:cNvCxnSpPr>
          <p:nvPr/>
        </p:nvCxnSpPr>
        <p:spPr>
          <a:xfrm flipH="1">
            <a:off x="6076344" y="1199101"/>
            <a:ext cx="724086" cy="35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线箭头连接符 61">
            <a:extLst>
              <a:ext uri="{FF2B5EF4-FFF2-40B4-BE49-F238E27FC236}">
                <a16:creationId xmlns:a16="http://schemas.microsoft.com/office/drawing/2014/main" id="{14990D0A-AADF-D94C-8365-7720739C94BF}"/>
              </a:ext>
            </a:extLst>
          </p:cNvPr>
          <p:cNvCxnSpPr>
            <a:cxnSpLocks/>
          </p:cNvCxnSpPr>
          <p:nvPr/>
        </p:nvCxnSpPr>
        <p:spPr>
          <a:xfrm flipV="1">
            <a:off x="5036863" y="2264799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矩形 62">
                <a:extLst>
                  <a:ext uri="{FF2B5EF4-FFF2-40B4-BE49-F238E27FC236}">
                    <a16:creationId xmlns:a16="http://schemas.microsoft.com/office/drawing/2014/main" id="{C4C3F018-59E2-4749-8543-5F52CC588D80}"/>
                  </a:ext>
                </a:extLst>
              </p:cNvPr>
              <p:cNvSpPr/>
              <p:nvPr/>
            </p:nvSpPr>
            <p:spPr>
              <a:xfrm>
                <a:off x="4806947" y="2508804"/>
                <a:ext cx="5000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800"/>
              </a:p>
            </p:txBody>
          </p:sp>
        </mc:Choice>
        <mc:Fallback xmlns="">
          <p:sp>
            <p:nvSpPr>
              <p:cNvPr id="244" name="矩形 62">
                <a:extLst>
                  <a:ext uri="{FF2B5EF4-FFF2-40B4-BE49-F238E27FC236}">
                    <a16:creationId xmlns:a16="http://schemas.microsoft.com/office/drawing/2014/main" id="{C4C3F018-59E2-4749-8543-5F52CC58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47" y="2508804"/>
                <a:ext cx="50003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5" name="直线箭头连接符 63">
            <a:extLst>
              <a:ext uri="{FF2B5EF4-FFF2-40B4-BE49-F238E27FC236}">
                <a16:creationId xmlns:a16="http://schemas.microsoft.com/office/drawing/2014/main" id="{4B92AE92-DC35-6E4E-8FBF-078956E83ECB}"/>
              </a:ext>
            </a:extLst>
          </p:cNvPr>
          <p:cNvCxnSpPr>
            <a:cxnSpLocks/>
          </p:cNvCxnSpPr>
          <p:nvPr/>
        </p:nvCxnSpPr>
        <p:spPr>
          <a:xfrm flipV="1">
            <a:off x="7253493" y="2264874"/>
            <a:ext cx="0" cy="3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矩形 64">
                <a:extLst>
                  <a:ext uri="{FF2B5EF4-FFF2-40B4-BE49-F238E27FC236}">
                    <a16:creationId xmlns:a16="http://schemas.microsoft.com/office/drawing/2014/main" id="{07165CAC-7A12-D74F-BAEF-10379EC9ECD1}"/>
                  </a:ext>
                </a:extLst>
              </p:cNvPr>
              <p:cNvSpPr/>
              <p:nvPr/>
            </p:nvSpPr>
            <p:spPr>
              <a:xfrm>
                <a:off x="7023578" y="2508879"/>
                <a:ext cx="57054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1800"/>
              </a:p>
            </p:txBody>
          </p:sp>
        </mc:Choice>
        <mc:Fallback xmlns="">
          <p:sp>
            <p:nvSpPr>
              <p:cNvPr id="246" name="矩形 64">
                <a:extLst>
                  <a:ext uri="{FF2B5EF4-FFF2-40B4-BE49-F238E27FC236}">
                    <a16:creationId xmlns:a16="http://schemas.microsoft.com/office/drawing/2014/main" id="{07165CAC-7A12-D74F-BAEF-10379EC9E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578" y="2508879"/>
                <a:ext cx="5705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直线箭头连接符 65">
            <a:extLst>
              <a:ext uri="{FF2B5EF4-FFF2-40B4-BE49-F238E27FC236}">
                <a16:creationId xmlns:a16="http://schemas.microsoft.com/office/drawing/2014/main" id="{530CCC48-F1D1-5342-928F-34501C66C1B6}"/>
              </a:ext>
            </a:extLst>
          </p:cNvPr>
          <p:cNvCxnSpPr>
            <a:stCxn id="249" idx="4"/>
          </p:cNvCxnSpPr>
          <p:nvPr/>
        </p:nvCxnSpPr>
        <p:spPr>
          <a:xfrm>
            <a:off x="6800429" y="1199102"/>
            <a:ext cx="1195658" cy="37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直线箭头连接符 66">
            <a:extLst>
              <a:ext uri="{FF2B5EF4-FFF2-40B4-BE49-F238E27FC236}">
                <a16:creationId xmlns:a16="http://schemas.microsoft.com/office/drawing/2014/main" id="{7F11BCCC-A005-2945-B1F7-06F60BF8827E}"/>
              </a:ext>
            </a:extLst>
          </p:cNvPr>
          <p:cNvCxnSpPr>
            <a:cxnSpLocks/>
            <a:stCxn id="249" idx="4"/>
          </p:cNvCxnSpPr>
          <p:nvPr/>
        </p:nvCxnSpPr>
        <p:spPr>
          <a:xfrm flipH="1">
            <a:off x="4093830" y="1199101"/>
            <a:ext cx="2706601" cy="34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直线箭头连接符 67">
            <a:extLst>
              <a:ext uri="{FF2B5EF4-FFF2-40B4-BE49-F238E27FC236}">
                <a16:creationId xmlns:a16="http://schemas.microsoft.com/office/drawing/2014/main" id="{70ED8CE5-C66C-5645-96E9-3A639D281BC9}"/>
              </a:ext>
            </a:extLst>
          </p:cNvPr>
          <p:cNvCxnSpPr>
            <a:stCxn id="249" idx="4"/>
          </p:cNvCxnSpPr>
          <p:nvPr/>
        </p:nvCxnSpPr>
        <p:spPr>
          <a:xfrm>
            <a:off x="6800429" y="1199102"/>
            <a:ext cx="1893280" cy="37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线箭头连接符 68">
            <a:extLst>
              <a:ext uri="{FF2B5EF4-FFF2-40B4-BE49-F238E27FC236}">
                <a16:creationId xmlns:a16="http://schemas.microsoft.com/office/drawing/2014/main" id="{71652970-158A-3F41-A398-0D73137460B9}"/>
              </a:ext>
            </a:extLst>
          </p:cNvPr>
          <p:cNvCxnSpPr>
            <a:cxnSpLocks/>
          </p:cNvCxnSpPr>
          <p:nvPr/>
        </p:nvCxnSpPr>
        <p:spPr>
          <a:xfrm>
            <a:off x="8693708" y="2264796"/>
            <a:ext cx="407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">
            <a:extLst>
              <a:ext uri="{FF2B5EF4-FFF2-40B4-BE49-F238E27FC236}">
                <a16:creationId xmlns:a16="http://schemas.microsoft.com/office/drawing/2014/main" id="{EA0861E8-820B-894D-8242-74B6D5B2AE6A}"/>
              </a:ext>
            </a:extLst>
          </p:cNvPr>
          <p:cNvGrpSpPr/>
          <p:nvPr/>
        </p:nvGrpSpPr>
        <p:grpSpPr>
          <a:xfrm>
            <a:off x="696511" y="4781569"/>
            <a:ext cx="7378091" cy="1888050"/>
            <a:chOff x="64" y="2931854"/>
            <a:chExt cx="6215212" cy="1888050"/>
          </a:xfrm>
        </p:grpSpPr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31986236-20C7-1749-9182-71988940DCBE}"/>
                </a:ext>
              </a:extLst>
            </p:cNvPr>
            <p:cNvSpPr txBox="1"/>
            <p:nvPr/>
          </p:nvSpPr>
          <p:spPr>
            <a:xfrm>
              <a:off x="64" y="2931854"/>
              <a:ext cx="4355851" cy="506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000" b="1" dirty="0">
                  <a:solidFill>
                    <a:schemeClr val="accent2"/>
                  </a:solidFill>
                </a:rPr>
                <a:t>Particle Flow for Sequential Bayesian Inference</a:t>
              </a:r>
              <a:endParaRPr kumimoji="1" lang="en-US" altLang="zh-CN" sz="2000" b="1" dirty="0">
                <a:solidFill>
                  <a:srgbClr val="2D4F5B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80BB1E36-C84E-D443-8680-90117C20289E}"/>
                    </a:ext>
                  </a:extLst>
                </p:cNvPr>
                <p:cNvSpPr/>
                <p:nvPr/>
              </p:nvSpPr>
              <p:spPr>
                <a:xfrm>
                  <a:off x="2046672" y="3394586"/>
                  <a:ext cx="3445444" cy="7152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𝒳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80BB1E36-C84E-D443-8680-90117C2028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672" y="3394586"/>
                  <a:ext cx="3445444" cy="715260"/>
                </a:xfrm>
                <a:prstGeom prst="rect">
                  <a:avLst/>
                </a:prstGeom>
                <a:blipFill>
                  <a:blip r:embed="rId22"/>
                  <a:stretch>
                    <a:fillRect t="-150877" b="-2280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FDC15DAB-9682-D842-B3DA-9F768C270949}"/>
                    </a:ext>
                  </a:extLst>
                </p:cNvPr>
                <p:cNvSpPr/>
                <p:nvPr/>
              </p:nvSpPr>
              <p:spPr>
                <a:xfrm>
                  <a:off x="1593570" y="4104644"/>
                  <a:ext cx="4621706" cy="7152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func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func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0" smtClean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𝒳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kumimoji="1" lang="en-US" altLang="zh-CN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FDC15DAB-9682-D842-B3DA-9F768C2709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3570" y="4104644"/>
                  <a:ext cx="4621706" cy="715260"/>
                </a:xfrm>
                <a:prstGeom prst="rect">
                  <a:avLst/>
                </a:prstGeom>
                <a:blipFill>
                  <a:blip r:embed="rId23"/>
                  <a:stretch>
                    <a:fillRect t="-150877" b="-2280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1A6EA787-DF1D-E143-8E57-CC0C6DD6C02E}"/>
              </a:ext>
            </a:extLst>
          </p:cNvPr>
          <p:cNvCxnSpPr>
            <a:cxnSpLocks/>
          </p:cNvCxnSpPr>
          <p:nvPr/>
        </p:nvCxnSpPr>
        <p:spPr>
          <a:xfrm>
            <a:off x="0" y="4681506"/>
            <a:ext cx="12192000" cy="0"/>
          </a:xfrm>
          <a:prstGeom prst="line">
            <a:avLst/>
          </a:prstGeom>
          <a:ln w="28575">
            <a:solidFill>
              <a:srgbClr val="2D4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14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6AE77C82-7647-2348-AD80-D0DFC4093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58" y="174299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sz="3600" b="1" dirty="0">
                    <a:solidFill>
                      <a:schemeClr val="tx1"/>
                    </a:solidFill>
                    <a:latin typeface="+mn-lt"/>
                  </a:rPr>
                  <a:t>Shared Flow Velocity </a:t>
                </a:r>
                <a14:m>
                  <m:oMath xmlns:m="http://schemas.openxmlformats.org/officeDocument/2006/math">
                    <m:r>
                      <a:rPr kumimoji="1" lang="en-US" altLang="zh-CN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kumimoji="1" lang="en-US" altLang="zh-CN" sz="3600" b="1" dirty="0">
                    <a:solidFill>
                      <a:schemeClr val="tx1"/>
                    </a:solidFill>
                    <a:latin typeface="+mn-lt"/>
                  </a:rPr>
                  <a:t> Exists?</a:t>
                </a:r>
              </a:p>
              <a:p>
                <a:r>
                  <a:rPr kumimoji="1" lang="en-US" sz="3600" b="1" dirty="0">
                    <a:latin typeface="+mn-lt"/>
                    <a:cs typeface="Calibri" panose="020F0502020204030204" pitchFamily="34" charset="0"/>
                  </a:rPr>
                  <a:t>If so, what is the form of </a:t>
                </a:r>
                <a14:m>
                  <m:oMath xmlns:m="http://schemas.openxmlformats.org/officeDocument/2006/math">
                    <m:r>
                      <a:rPr kumimoji="1" lang="en-US" altLang="zh-CN" sz="36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6AE77C82-7647-2348-AD80-D0DFC4093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8" y="174299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l="-1689" t="-1905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E39196D1-DD8B-B147-9CDF-7ED47394DD2B}"/>
                  </a:ext>
                </a:extLst>
              </p:cNvPr>
              <p:cNvSpPr txBox="1"/>
              <p:nvPr/>
            </p:nvSpPr>
            <p:spPr>
              <a:xfrm>
                <a:off x="1730082" y="4126227"/>
                <a:ext cx="9248405" cy="2731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1" dirty="0">
                    <a:solidFill>
                      <a:schemeClr val="accent2"/>
                    </a:solidFill>
                  </a:rPr>
                  <a:t>A simple Gaussian Example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Prior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 likelihood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𝑏𝑠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kumimoji="1" lang="en-US" altLang="zh-CN" dirty="0"/>
                  <a:t>, observation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𝑜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CN" dirty="0"/>
                  <a:t> posterior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(0,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Whether a shared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dirty="0"/>
                  <a:t> exists for priors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? What is the form for it? 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– E.g.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dirty="0"/>
                  <a:t> in the form of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𝑜𝑏𝑠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en-US" altLang="zh-CN" dirty="0"/>
                  <a:t> won’t be able to handle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Hans" dirty="0"/>
                  <a:t>.</a:t>
                </a:r>
                <a:endParaRPr kumimoji="1"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E39196D1-DD8B-B147-9CDF-7ED47394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82" y="4126227"/>
                <a:ext cx="9248405" cy="2731773"/>
              </a:xfrm>
              <a:prstGeom prst="rect">
                <a:avLst/>
              </a:prstGeom>
              <a:blipFill>
                <a:blip r:embed="rId4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曲线连接符 266">
            <a:extLst>
              <a:ext uri="{FF2B5EF4-FFF2-40B4-BE49-F238E27FC236}">
                <a16:creationId xmlns:a16="http://schemas.microsoft.com/office/drawing/2014/main" id="{FB01E130-6D86-F74F-9773-6F2AFE4241DB}"/>
              </a:ext>
            </a:extLst>
          </p:cNvPr>
          <p:cNvCxnSpPr>
            <a:cxnSpLocks/>
            <a:stCxn id="270" idx="2"/>
            <a:endCxn id="273" idx="2"/>
          </p:cNvCxnSpPr>
          <p:nvPr/>
        </p:nvCxnSpPr>
        <p:spPr>
          <a:xfrm rot="16200000" flipH="1">
            <a:off x="5931861" y="375347"/>
            <a:ext cx="12700" cy="3560895"/>
          </a:xfrm>
          <a:prstGeom prst="curvedConnector3">
            <a:avLst>
              <a:gd name="adj1" fmla="val 1800000"/>
            </a:avLst>
          </a:prstGeom>
          <a:ln>
            <a:solidFill>
              <a:srgbClr val="0054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152FA1BC-0ADF-3847-8734-61B885A8B9D0}"/>
                  </a:ext>
                </a:extLst>
              </p:cNvPr>
              <p:cNvSpPr/>
              <p:nvPr/>
            </p:nvSpPr>
            <p:spPr>
              <a:xfrm>
                <a:off x="3898313" y="2401718"/>
                <a:ext cx="3935486" cy="715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549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𝑖𝑛𝑝𝑢𝑡𝑠</m:t>
                          </m:r>
                          <m:r>
                            <a:rPr lang="en-US" altLang="zh-CN" b="0" i="1" smtClean="0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solidFill>
                                <a:srgbClr val="005493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5493"/>
                  </a:solidFill>
                </a:endParaRPr>
              </a:p>
            </p:txBody>
          </p:sp>
        </mc:Choice>
        <mc:Fallback xmlns=""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152FA1BC-0ADF-3847-8734-61B885A8B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13" y="2401718"/>
                <a:ext cx="3935486" cy="715260"/>
              </a:xfrm>
              <a:prstGeom prst="rect">
                <a:avLst/>
              </a:prstGeom>
              <a:blipFill>
                <a:blip r:embed="rId5"/>
                <a:stretch>
                  <a:fillRect t="-150877" b="-22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5C7A1B29-26CB-0746-A2FD-DE7BBB7E5235}"/>
              </a:ext>
            </a:extLst>
          </p:cNvPr>
          <p:cNvGrpSpPr/>
          <p:nvPr/>
        </p:nvGrpSpPr>
        <p:grpSpPr>
          <a:xfrm>
            <a:off x="2918129" y="1786463"/>
            <a:ext cx="1661127" cy="369332"/>
            <a:chOff x="2049240" y="1170952"/>
            <a:chExt cx="116581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5CD5553B-2114-AB48-88C1-7BF6E5A1EE8E}"/>
                    </a:ext>
                  </a:extLst>
                </p:cNvPr>
                <p:cNvSpPr/>
                <p:nvPr/>
              </p:nvSpPr>
              <p:spPr>
                <a:xfrm>
                  <a:off x="2614518" y="1170952"/>
                  <a:ext cx="6005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5CD5553B-2114-AB48-88C1-7BF6E5A1EE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518" y="1170952"/>
                  <a:ext cx="60053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019D27A9-4404-394B-B402-17EB306CFA76}"/>
                    </a:ext>
                  </a:extLst>
                </p:cNvPr>
                <p:cNvSpPr/>
                <p:nvPr/>
              </p:nvSpPr>
              <p:spPr>
                <a:xfrm>
                  <a:off x="2049240" y="1170952"/>
                  <a:ext cx="7850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549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5493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019D27A9-4404-394B-B402-17EB306CFA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240" y="1170952"/>
                  <a:ext cx="7850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A25ED5A4-8F9F-1847-B278-385FB670EC1D}"/>
              </a:ext>
            </a:extLst>
          </p:cNvPr>
          <p:cNvGrpSpPr/>
          <p:nvPr/>
        </p:nvGrpSpPr>
        <p:grpSpPr>
          <a:xfrm>
            <a:off x="6210608" y="1786463"/>
            <a:ext cx="2154165" cy="369332"/>
            <a:chOff x="4173534" y="1163578"/>
            <a:chExt cx="138950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09EF7C8E-EF0B-7747-835A-4FC6265B1B87}"/>
                    </a:ext>
                  </a:extLst>
                </p:cNvPr>
                <p:cNvSpPr/>
                <p:nvPr/>
              </p:nvSpPr>
              <p:spPr>
                <a:xfrm>
                  <a:off x="4721316" y="1163578"/>
                  <a:ext cx="8417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09EF7C8E-EF0B-7747-835A-4FC6265B1B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1316" y="1163578"/>
                  <a:ext cx="84171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AE4B0248-7C96-7643-9FE2-0B45C4A9BCC9}"/>
                    </a:ext>
                  </a:extLst>
                </p:cNvPr>
                <p:cNvSpPr/>
                <p:nvPr/>
              </p:nvSpPr>
              <p:spPr>
                <a:xfrm>
                  <a:off x="4173534" y="1163578"/>
                  <a:ext cx="7975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549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5493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5493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AE4B0248-7C96-7643-9FE2-0B45C4A9BC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534" y="1163578"/>
                  <a:ext cx="79758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0D4BC6DF-1F12-F047-8D70-A646F0CF9068}"/>
                  </a:ext>
                </a:extLst>
              </p:cNvPr>
              <p:cNvSpPr/>
              <p:nvPr/>
            </p:nvSpPr>
            <p:spPr>
              <a:xfrm>
                <a:off x="1828914" y="3117975"/>
                <a:ext cx="82294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Does </a:t>
                </a:r>
                <a:r>
                  <a:rPr kumimoji="1" lang="en-US" altLang="zh-CN" dirty="0">
                    <a:solidFill>
                      <a:srgbClr val="005493"/>
                    </a:solidFill>
                  </a:rPr>
                  <a:t>a shared flow velocity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solidFill>
                      <a:srgbClr val="005493"/>
                    </a:solidFill>
                  </a:rPr>
                  <a:t> </a:t>
                </a:r>
                <a:r>
                  <a:rPr lang="en-US" altLang="zh-CN" dirty="0"/>
                  <a:t>exist for different Bayesian inference tasks involving different priors and different observations?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0D4BC6DF-1F12-F047-8D70-A646F0CF9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914" y="3117975"/>
                <a:ext cx="8229487" cy="646331"/>
              </a:xfrm>
              <a:prstGeom prst="rect">
                <a:avLst/>
              </a:prstGeom>
              <a:blipFill>
                <a:blip r:embed="rId10"/>
                <a:stretch>
                  <a:fillRect l="-617" t="-3922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16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FEBB-BB7A-4CAB-A5C3-2A56C4A3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40" y="68869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Neural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0656" y="1394432"/>
                <a:ext cx="10515600" cy="43513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solidFill>
                      <a:schemeClr val="accent1"/>
                    </a:solidFill>
                    <a:cs typeface="Calibri"/>
                  </a:rPr>
                  <a:t>Ordinary Differential Equation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𝑑𝑋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𝑑𝑡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/>
                        </a:rPr>
                        <m:t>𝑓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/>
                        </a:rPr>
                        <m:t>𝑋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200" dirty="0">
                  <a:cs typeface="Calibri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solidFill>
                      <a:schemeClr val="accent1"/>
                    </a:solidFill>
                    <a:cs typeface="Calibri"/>
                  </a:rPr>
                  <a:t>Forward Euler Scheme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/>
                        </a:rPr>
                        <m:t>h𝑓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cs typeface="Calibr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200" dirty="0">
                    <a:cs typeface="Calibri"/>
                  </a:rPr>
                  <a:t>   The same as a residual block of </a:t>
                </a:r>
                <a:r>
                  <a:rPr lang="en-US" sz="2200" dirty="0" err="1">
                    <a:solidFill>
                      <a:srgbClr val="C00000"/>
                    </a:solidFill>
                    <a:cs typeface="Calibri"/>
                  </a:rPr>
                  <a:t>ResNet</a:t>
                </a:r>
                <a:r>
                  <a:rPr lang="en-US" sz="2200" dirty="0">
                    <a:cs typeface="Calibri"/>
                  </a:rPr>
                  <a:t>!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200" dirty="0">
                  <a:cs typeface="Calibri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solidFill>
                      <a:schemeClr val="accent1"/>
                    </a:solidFill>
                    <a:cs typeface="Calibri"/>
                  </a:rPr>
                  <a:t>Discretization Scheme                  Neural Architecture? </a:t>
                </a:r>
              </a:p>
              <a:p>
                <a:endParaRPr lang="en-US" sz="22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656" y="1394432"/>
                <a:ext cx="10515600" cy="4351338"/>
              </a:xfrm>
              <a:blipFill>
                <a:blip r:embed="rId2"/>
                <a:stretch>
                  <a:fillRect l="-725" b="-6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6433D71-B448-924A-B68A-16B69E399A20}"/>
              </a:ext>
            </a:extLst>
          </p:cNvPr>
          <p:cNvCxnSpPr>
            <a:cxnSpLocks/>
          </p:cNvCxnSpPr>
          <p:nvPr/>
        </p:nvCxnSpPr>
        <p:spPr>
          <a:xfrm>
            <a:off x="3704934" y="5709194"/>
            <a:ext cx="9310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6AE77C82-7647-2348-AD80-D0DFC4093856}"/>
              </a:ext>
            </a:extLst>
          </p:cNvPr>
          <p:cNvSpPr txBox="1">
            <a:spLocks/>
          </p:cNvSpPr>
          <p:nvPr/>
        </p:nvSpPr>
        <p:spPr>
          <a:xfrm>
            <a:off x="415743" y="-1440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 dirty="0">
                <a:solidFill>
                  <a:schemeClr val="tx1"/>
                </a:solidFill>
                <a:latin typeface="+mn-lt"/>
              </a:rPr>
              <a:t>Existence: Connection to Stochastic Flow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E1998F1-221A-7645-88F7-DFADE2F03BF8}"/>
                  </a:ext>
                </a:extLst>
              </p:cNvPr>
              <p:cNvSpPr txBox="1"/>
              <p:nvPr/>
            </p:nvSpPr>
            <p:spPr>
              <a:xfrm>
                <a:off x="1153831" y="1141753"/>
                <a:ext cx="8578948" cy="1993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Langevin dynamics </a:t>
                </a:r>
                <a:r>
                  <a:rPr kumimoji="1" lang="en-US" altLang="zh-CN" sz="2000" dirty="0"/>
                  <a:t>is a </a:t>
                </a:r>
                <a:r>
                  <a:rPr kumimoji="1" lang="en-US" altLang="zh-CN" sz="2000" i="1" dirty="0">
                    <a:solidFill>
                      <a:srgbClr val="C00000"/>
                    </a:solidFill>
                  </a:rPr>
                  <a:t>stochastic</a:t>
                </a:r>
                <a:r>
                  <a:rPr kumimoji="1" lang="en-US" altLang="zh-CN" sz="2000" dirty="0"/>
                  <a:t> process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𝑑𝑥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Han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kumimoji="1" lang="zh-Hans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Hans" sz="2000" i="1">
                          <a:latin typeface="Cambria Math" panose="02040503050406030204" pitchFamily="18" charset="0"/>
                        </a:rPr>
                        <m:t>𝑑𝑤</m:t>
                      </m:r>
                      <m:d>
                        <m:dPr>
                          <m:ctrlPr>
                            <a:rPr kumimoji="1" lang="en-US" altLang="zh-Han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Han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Hans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zh-CN" sz="2000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sz="2000" dirty="0"/>
                  <a:t>where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𝑑𝑤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is a standard Brownian motion.</a:t>
                </a:r>
              </a:p>
              <a:p>
                <a:pPr lvl="1">
                  <a:lnSpc>
                    <a:spcPct val="150000"/>
                  </a:lnSpc>
                </a:pPr>
                <a:endParaRPr kumimoji="1" lang="en-US" altLang="zh-CN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E1998F1-221A-7645-88F7-DFADE2F0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31" y="1141753"/>
                <a:ext cx="8578948" cy="1993431"/>
              </a:xfrm>
              <a:prstGeom prst="rect">
                <a:avLst/>
              </a:prstGeom>
              <a:blipFill>
                <a:blip r:embed="rId3"/>
                <a:stretch>
                  <a:fillRect l="-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8A15FB5-60A4-C34B-9AD8-F85F7C6E45B9}"/>
                  </a:ext>
                </a:extLst>
              </p:cNvPr>
              <p:cNvSpPr/>
              <p:nvPr/>
            </p:nvSpPr>
            <p:spPr>
              <a:xfrm>
                <a:off x="1153831" y="3296773"/>
                <a:ext cx="8952277" cy="246971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Property.</a:t>
                </a:r>
                <a:r>
                  <a:rPr kumimoji="1" lang="en-US" altLang="zh-CN" sz="2000" b="1" dirty="0">
                    <a:solidFill>
                      <a:srgbClr val="005493"/>
                    </a:solidFill>
                  </a:rPr>
                  <a:t> </a:t>
                </a:r>
                <a:r>
                  <a:rPr kumimoji="1" lang="en-US" altLang="zh-CN" sz="2000" dirty="0"/>
                  <a:t>If the potential function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>
                            <a:latin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≔−</m:t>
                        </m:r>
                        <m:r>
                          <m:rPr>
                            <m:sty m:val="p"/>
                          </m:rPr>
                          <a:rPr kumimoji="1"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en-US" altLang="zh-CN" sz="2000" dirty="0"/>
                  <a:t> is smooth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zh-CN" sz="2000">
                            <a:latin typeface="Cambria Math" panose="02040503050406030204" pitchFamily="18" charset="0"/>
                          </a:rPr>
                          <m:t>Ψ</m:t>
                        </m:r>
                      </m:sup>
                    </m:sSup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zh-CN" sz="2000" dirty="0"/>
                  <a:t>, probability density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of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000" dirty="0"/>
                  <a:t>is a unique stationary solution in the form of Gibbs distribution,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8A15FB5-60A4-C34B-9AD8-F85F7C6E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31" y="3296773"/>
                <a:ext cx="8952277" cy="2469715"/>
              </a:xfrm>
              <a:prstGeom prst="rect">
                <a:avLst/>
              </a:prstGeom>
              <a:blipFill>
                <a:blip r:embed="rId4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21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D431AB23-9AAF-FD46-9243-612C68149B76}"/>
              </a:ext>
            </a:extLst>
          </p:cNvPr>
          <p:cNvGrpSpPr/>
          <p:nvPr/>
        </p:nvGrpSpPr>
        <p:grpSpPr>
          <a:xfrm>
            <a:off x="5669413" y="5188776"/>
            <a:ext cx="1486760" cy="1483409"/>
            <a:chOff x="5991922" y="4337955"/>
            <a:chExt cx="2174891" cy="1482515"/>
          </a:xfrm>
        </p:grpSpPr>
        <p:sp>
          <p:nvSpPr>
            <p:cNvPr id="24" name="任意形状 23">
              <a:extLst>
                <a:ext uri="{FF2B5EF4-FFF2-40B4-BE49-F238E27FC236}">
                  <a16:creationId xmlns:a16="http://schemas.microsoft.com/office/drawing/2014/main" id="{9A3FE50B-B694-004A-8031-C9E838B5B068}"/>
                </a:ext>
              </a:extLst>
            </p:cNvPr>
            <p:cNvSpPr/>
            <p:nvPr/>
          </p:nvSpPr>
          <p:spPr>
            <a:xfrm>
              <a:off x="6329237" y="4337955"/>
              <a:ext cx="1837576" cy="564543"/>
            </a:xfrm>
            <a:custGeom>
              <a:avLst/>
              <a:gdLst>
                <a:gd name="connsiteX0" fmla="*/ 1200647 w 1765190"/>
                <a:gd name="connsiteY0" fmla="*/ 79513 h 564543"/>
                <a:gd name="connsiteX1" fmla="*/ 1160891 w 1765190"/>
                <a:gd name="connsiteY1" fmla="*/ 87464 h 564543"/>
                <a:gd name="connsiteX2" fmla="*/ 1121134 w 1765190"/>
                <a:gd name="connsiteY2" fmla="*/ 79513 h 564543"/>
                <a:gd name="connsiteX3" fmla="*/ 1033670 w 1765190"/>
                <a:gd name="connsiteY3" fmla="*/ 63610 h 564543"/>
                <a:gd name="connsiteX4" fmla="*/ 993913 w 1765190"/>
                <a:gd name="connsiteY4" fmla="*/ 55659 h 564543"/>
                <a:gd name="connsiteX5" fmla="*/ 906449 w 1765190"/>
                <a:gd name="connsiteY5" fmla="*/ 31805 h 564543"/>
                <a:gd name="connsiteX6" fmla="*/ 874644 w 1765190"/>
                <a:gd name="connsiteY6" fmla="*/ 23854 h 564543"/>
                <a:gd name="connsiteX7" fmla="*/ 413468 w 1765190"/>
                <a:gd name="connsiteY7" fmla="*/ 15903 h 564543"/>
                <a:gd name="connsiteX8" fmla="*/ 341906 w 1765190"/>
                <a:gd name="connsiteY8" fmla="*/ 7951 h 564543"/>
                <a:gd name="connsiteX9" fmla="*/ 278296 w 1765190"/>
                <a:gd name="connsiteY9" fmla="*/ 0 h 564543"/>
                <a:gd name="connsiteX10" fmla="*/ 190832 w 1765190"/>
                <a:gd name="connsiteY10" fmla="*/ 7951 h 564543"/>
                <a:gd name="connsiteX11" fmla="*/ 143124 w 1765190"/>
                <a:gd name="connsiteY11" fmla="*/ 23854 h 564543"/>
                <a:gd name="connsiteX12" fmla="*/ 119270 w 1765190"/>
                <a:gd name="connsiteY12" fmla="*/ 31805 h 564543"/>
                <a:gd name="connsiteX13" fmla="*/ 71562 w 1765190"/>
                <a:gd name="connsiteY13" fmla="*/ 63610 h 564543"/>
                <a:gd name="connsiteX14" fmla="*/ 31805 w 1765190"/>
                <a:gd name="connsiteY14" fmla="*/ 103367 h 564543"/>
                <a:gd name="connsiteX15" fmla="*/ 15903 w 1765190"/>
                <a:gd name="connsiteY15" fmla="*/ 151075 h 564543"/>
                <a:gd name="connsiteX16" fmla="*/ 7952 w 1765190"/>
                <a:gd name="connsiteY16" fmla="*/ 174929 h 564543"/>
                <a:gd name="connsiteX17" fmla="*/ 0 w 1765190"/>
                <a:gd name="connsiteY17" fmla="*/ 206734 h 564543"/>
                <a:gd name="connsiteX18" fmla="*/ 7952 w 1765190"/>
                <a:gd name="connsiteY18" fmla="*/ 278296 h 564543"/>
                <a:gd name="connsiteX19" fmla="*/ 15903 w 1765190"/>
                <a:gd name="connsiteY19" fmla="*/ 302150 h 564543"/>
                <a:gd name="connsiteX20" fmla="*/ 31805 w 1765190"/>
                <a:gd name="connsiteY20" fmla="*/ 397565 h 564543"/>
                <a:gd name="connsiteX21" fmla="*/ 47708 w 1765190"/>
                <a:gd name="connsiteY21" fmla="*/ 445273 h 564543"/>
                <a:gd name="connsiteX22" fmla="*/ 119270 w 1765190"/>
                <a:gd name="connsiteY22" fmla="*/ 500932 h 564543"/>
                <a:gd name="connsiteX23" fmla="*/ 151075 w 1765190"/>
                <a:gd name="connsiteY23" fmla="*/ 508884 h 564543"/>
                <a:gd name="connsiteX24" fmla="*/ 214685 w 1765190"/>
                <a:gd name="connsiteY24" fmla="*/ 532737 h 564543"/>
                <a:gd name="connsiteX25" fmla="*/ 246491 w 1765190"/>
                <a:gd name="connsiteY25" fmla="*/ 540689 h 564543"/>
                <a:gd name="connsiteX26" fmla="*/ 341906 w 1765190"/>
                <a:gd name="connsiteY26" fmla="*/ 556591 h 564543"/>
                <a:gd name="connsiteX27" fmla="*/ 445273 w 1765190"/>
                <a:gd name="connsiteY27" fmla="*/ 564543 h 564543"/>
                <a:gd name="connsiteX28" fmla="*/ 516835 w 1765190"/>
                <a:gd name="connsiteY28" fmla="*/ 556591 h 564543"/>
                <a:gd name="connsiteX29" fmla="*/ 588397 w 1765190"/>
                <a:gd name="connsiteY29" fmla="*/ 540689 h 564543"/>
                <a:gd name="connsiteX30" fmla="*/ 636105 w 1765190"/>
                <a:gd name="connsiteY30" fmla="*/ 532737 h 564543"/>
                <a:gd name="connsiteX31" fmla="*/ 763325 w 1765190"/>
                <a:gd name="connsiteY31" fmla="*/ 540689 h 564543"/>
                <a:gd name="connsiteX32" fmla="*/ 858741 w 1765190"/>
                <a:gd name="connsiteY32" fmla="*/ 548640 h 564543"/>
                <a:gd name="connsiteX33" fmla="*/ 1319917 w 1765190"/>
                <a:gd name="connsiteY33" fmla="*/ 540689 h 564543"/>
                <a:gd name="connsiteX34" fmla="*/ 1359673 w 1765190"/>
                <a:gd name="connsiteY34" fmla="*/ 532737 h 564543"/>
                <a:gd name="connsiteX35" fmla="*/ 1407381 w 1765190"/>
                <a:gd name="connsiteY35" fmla="*/ 524786 h 564543"/>
                <a:gd name="connsiteX36" fmla="*/ 1431235 w 1765190"/>
                <a:gd name="connsiteY36" fmla="*/ 516835 h 564543"/>
                <a:gd name="connsiteX37" fmla="*/ 1463040 w 1765190"/>
                <a:gd name="connsiteY37" fmla="*/ 508884 h 564543"/>
                <a:gd name="connsiteX38" fmla="*/ 1510748 w 1765190"/>
                <a:gd name="connsiteY38" fmla="*/ 492981 h 564543"/>
                <a:gd name="connsiteX39" fmla="*/ 1582310 w 1765190"/>
                <a:gd name="connsiteY39" fmla="*/ 453224 h 564543"/>
                <a:gd name="connsiteX40" fmla="*/ 1653872 w 1765190"/>
                <a:gd name="connsiteY40" fmla="*/ 389614 h 564543"/>
                <a:gd name="connsiteX41" fmla="*/ 1685677 w 1765190"/>
                <a:gd name="connsiteY41" fmla="*/ 341906 h 564543"/>
                <a:gd name="connsiteX42" fmla="*/ 1701579 w 1765190"/>
                <a:gd name="connsiteY42" fmla="*/ 318052 h 564543"/>
                <a:gd name="connsiteX43" fmla="*/ 1741336 w 1765190"/>
                <a:gd name="connsiteY43" fmla="*/ 270344 h 564543"/>
                <a:gd name="connsiteX44" fmla="*/ 1757239 w 1765190"/>
                <a:gd name="connsiteY44" fmla="*/ 222637 h 564543"/>
                <a:gd name="connsiteX45" fmla="*/ 1765190 w 1765190"/>
                <a:gd name="connsiteY45" fmla="*/ 198783 h 564543"/>
                <a:gd name="connsiteX46" fmla="*/ 1757239 w 1765190"/>
                <a:gd name="connsiteY46" fmla="*/ 166977 h 564543"/>
                <a:gd name="connsiteX47" fmla="*/ 1709531 w 1765190"/>
                <a:gd name="connsiteY47" fmla="*/ 135172 h 564543"/>
                <a:gd name="connsiteX48" fmla="*/ 1685677 w 1765190"/>
                <a:gd name="connsiteY48" fmla="*/ 119270 h 564543"/>
                <a:gd name="connsiteX49" fmla="*/ 1566407 w 1765190"/>
                <a:gd name="connsiteY49" fmla="*/ 79513 h 564543"/>
                <a:gd name="connsiteX50" fmla="*/ 1542553 w 1765190"/>
                <a:gd name="connsiteY50" fmla="*/ 71562 h 564543"/>
                <a:gd name="connsiteX51" fmla="*/ 1518699 w 1765190"/>
                <a:gd name="connsiteY51" fmla="*/ 63610 h 564543"/>
                <a:gd name="connsiteX52" fmla="*/ 1431235 w 1765190"/>
                <a:gd name="connsiteY52" fmla="*/ 39757 h 564543"/>
                <a:gd name="connsiteX53" fmla="*/ 1288112 w 1765190"/>
                <a:gd name="connsiteY53" fmla="*/ 47708 h 564543"/>
                <a:gd name="connsiteX54" fmla="*/ 1224501 w 1765190"/>
                <a:gd name="connsiteY54" fmla="*/ 55659 h 564543"/>
                <a:gd name="connsiteX55" fmla="*/ 1200647 w 1765190"/>
                <a:gd name="connsiteY55" fmla="*/ 79513 h 56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765190" h="564543">
                  <a:moveTo>
                    <a:pt x="1200647" y="79513"/>
                  </a:moveTo>
                  <a:cubicBezTo>
                    <a:pt x="1190045" y="84814"/>
                    <a:pt x="1174405" y="87464"/>
                    <a:pt x="1160891" y="87464"/>
                  </a:cubicBezTo>
                  <a:cubicBezTo>
                    <a:pt x="1147376" y="87464"/>
                    <a:pt x="1134465" y="81735"/>
                    <a:pt x="1121134" y="79513"/>
                  </a:cubicBezTo>
                  <a:cubicBezTo>
                    <a:pt x="983291" y="56540"/>
                    <a:pt x="1125270" y="83966"/>
                    <a:pt x="1033670" y="63610"/>
                  </a:cubicBezTo>
                  <a:cubicBezTo>
                    <a:pt x="1020477" y="60678"/>
                    <a:pt x="1006952" y="59215"/>
                    <a:pt x="993913" y="55659"/>
                  </a:cubicBezTo>
                  <a:cubicBezTo>
                    <a:pt x="830059" y="10974"/>
                    <a:pt x="1045945" y="62805"/>
                    <a:pt x="906449" y="31805"/>
                  </a:cubicBezTo>
                  <a:cubicBezTo>
                    <a:pt x="895781" y="29434"/>
                    <a:pt x="885566" y="24206"/>
                    <a:pt x="874644" y="23854"/>
                  </a:cubicBezTo>
                  <a:cubicBezTo>
                    <a:pt x="720976" y="18897"/>
                    <a:pt x="567193" y="18553"/>
                    <a:pt x="413468" y="15903"/>
                  </a:cubicBezTo>
                  <a:lnTo>
                    <a:pt x="341906" y="7951"/>
                  </a:lnTo>
                  <a:cubicBezTo>
                    <a:pt x="320684" y="5454"/>
                    <a:pt x="299664" y="0"/>
                    <a:pt x="278296" y="0"/>
                  </a:cubicBezTo>
                  <a:cubicBezTo>
                    <a:pt x="249021" y="0"/>
                    <a:pt x="219987" y="5301"/>
                    <a:pt x="190832" y="7951"/>
                  </a:cubicBezTo>
                  <a:lnTo>
                    <a:pt x="143124" y="23854"/>
                  </a:lnTo>
                  <a:lnTo>
                    <a:pt x="119270" y="31805"/>
                  </a:lnTo>
                  <a:cubicBezTo>
                    <a:pt x="103367" y="42407"/>
                    <a:pt x="82164" y="47707"/>
                    <a:pt x="71562" y="63610"/>
                  </a:cubicBezTo>
                  <a:cubicBezTo>
                    <a:pt x="50358" y="95415"/>
                    <a:pt x="63610" y="82163"/>
                    <a:pt x="31805" y="103367"/>
                  </a:cubicBezTo>
                  <a:lnTo>
                    <a:pt x="15903" y="151075"/>
                  </a:lnTo>
                  <a:cubicBezTo>
                    <a:pt x="13253" y="159026"/>
                    <a:pt x="9985" y="166798"/>
                    <a:pt x="7952" y="174929"/>
                  </a:cubicBezTo>
                  <a:lnTo>
                    <a:pt x="0" y="206734"/>
                  </a:lnTo>
                  <a:cubicBezTo>
                    <a:pt x="2651" y="230588"/>
                    <a:pt x="4006" y="254622"/>
                    <a:pt x="7952" y="278296"/>
                  </a:cubicBezTo>
                  <a:cubicBezTo>
                    <a:pt x="9330" y="286563"/>
                    <a:pt x="14259" y="293931"/>
                    <a:pt x="15903" y="302150"/>
                  </a:cubicBezTo>
                  <a:cubicBezTo>
                    <a:pt x="24434" y="344807"/>
                    <a:pt x="21138" y="358454"/>
                    <a:pt x="31805" y="397565"/>
                  </a:cubicBezTo>
                  <a:cubicBezTo>
                    <a:pt x="36216" y="413737"/>
                    <a:pt x="35855" y="433420"/>
                    <a:pt x="47708" y="445273"/>
                  </a:cubicBezTo>
                  <a:cubicBezTo>
                    <a:pt x="66425" y="463990"/>
                    <a:pt x="93907" y="494591"/>
                    <a:pt x="119270" y="500932"/>
                  </a:cubicBezTo>
                  <a:lnTo>
                    <a:pt x="151075" y="508884"/>
                  </a:lnTo>
                  <a:cubicBezTo>
                    <a:pt x="187912" y="533441"/>
                    <a:pt x="163101" y="521274"/>
                    <a:pt x="214685" y="532737"/>
                  </a:cubicBezTo>
                  <a:cubicBezTo>
                    <a:pt x="225353" y="535108"/>
                    <a:pt x="235823" y="538318"/>
                    <a:pt x="246491" y="540689"/>
                  </a:cubicBezTo>
                  <a:cubicBezTo>
                    <a:pt x="276597" y="547379"/>
                    <a:pt x="311735" y="553574"/>
                    <a:pt x="341906" y="556591"/>
                  </a:cubicBezTo>
                  <a:cubicBezTo>
                    <a:pt x="376292" y="560030"/>
                    <a:pt x="410817" y="561892"/>
                    <a:pt x="445273" y="564543"/>
                  </a:cubicBezTo>
                  <a:cubicBezTo>
                    <a:pt x="469127" y="561892"/>
                    <a:pt x="493075" y="559985"/>
                    <a:pt x="516835" y="556591"/>
                  </a:cubicBezTo>
                  <a:cubicBezTo>
                    <a:pt x="565439" y="549647"/>
                    <a:pt x="544992" y="549370"/>
                    <a:pt x="588397" y="540689"/>
                  </a:cubicBezTo>
                  <a:cubicBezTo>
                    <a:pt x="604206" y="537527"/>
                    <a:pt x="620202" y="535388"/>
                    <a:pt x="636105" y="532737"/>
                  </a:cubicBezTo>
                  <a:lnTo>
                    <a:pt x="763325" y="540689"/>
                  </a:lnTo>
                  <a:cubicBezTo>
                    <a:pt x="795159" y="542963"/>
                    <a:pt x="826825" y="548640"/>
                    <a:pt x="858741" y="548640"/>
                  </a:cubicBezTo>
                  <a:cubicBezTo>
                    <a:pt x="1012489" y="548640"/>
                    <a:pt x="1166192" y="543339"/>
                    <a:pt x="1319917" y="540689"/>
                  </a:cubicBezTo>
                  <a:lnTo>
                    <a:pt x="1359673" y="532737"/>
                  </a:lnTo>
                  <a:cubicBezTo>
                    <a:pt x="1375535" y="529853"/>
                    <a:pt x="1391643" y="528283"/>
                    <a:pt x="1407381" y="524786"/>
                  </a:cubicBezTo>
                  <a:cubicBezTo>
                    <a:pt x="1415563" y="522968"/>
                    <a:pt x="1423176" y="519137"/>
                    <a:pt x="1431235" y="516835"/>
                  </a:cubicBezTo>
                  <a:cubicBezTo>
                    <a:pt x="1441742" y="513833"/>
                    <a:pt x="1452573" y="512024"/>
                    <a:pt x="1463040" y="508884"/>
                  </a:cubicBezTo>
                  <a:cubicBezTo>
                    <a:pt x="1479096" y="504067"/>
                    <a:pt x="1510748" y="492981"/>
                    <a:pt x="1510748" y="492981"/>
                  </a:cubicBezTo>
                  <a:cubicBezTo>
                    <a:pt x="1565430" y="456527"/>
                    <a:pt x="1540324" y="467220"/>
                    <a:pt x="1582310" y="453224"/>
                  </a:cubicBezTo>
                  <a:cubicBezTo>
                    <a:pt x="1636775" y="398760"/>
                    <a:pt x="1611306" y="417992"/>
                    <a:pt x="1653872" y="389614"/>
                  </a:cubicBezTo>
                  <a:lnTo>
                    <a:pt x="1685677" y="341906"/>
                  </a:lnTo>
                  <a:cubicBezTo>
                    <a:pt x="1690978" y="333955"/>
                    <a:pt x="1694822" y="324809"/>
                    <a:pt x="1701579" y="318052"/>
                  </a:cubicBezTo>
                  <a:cubicBezTo>
                    <a:pt x="1732190" y="287441"/>
                    <a:pt x="1719195" y="303554"/>
                    <a:pt x="1741336" y="270344"/>
                  </a:cubicBezTo>
                  <a:lnTo>
                    <a:pt x="1757239" y="222637"/>
                  </a:lnTo>
                  <a:lnTo>
                    <a:pt x="1765190" y="198783"/>
                  </a:lnTo>
                  <a:cubicBezTo>
                    <a:pt x="1762540" y="188181"/>
                    <a:pt x="1764435" y="175201"/>
                    <a:pt x="1757239" y="166977"/>
                  </a:cubicBezTo>
                  <a:cubicBezTo>
                    <a:pt x="1744653" y="152593"/>
                    <a:pt x="1725434" y="145774"/>
                    <a:pt x="1709531" y="135172"/>
                  </a:cubicBezTo>
                  <a:cubicBezTo>
                    <a:pt x="1701580" y="129871"/>
                    <a:pt x="1694743" y="122292"/>
                    <a:pt x="1685677" y="119270"/>
                  </a:cubicBezTo>
                  <a:lnTo>
                    <a:pt x="1566407" y="79513"/>
                  </a:lnTo>
                  <a:lnTo>
                    <a:pt x="1542553" y="71562"/>
                  </a:lnTo>
                  <a:cubicBezTo>
                    <a:pt x="1534602" y="68911"/>
                    <a:pt x="1526830" y="65643"/>
                    <a:pt x="1518699" y="63610"/>
                  </a:cubicBezTo>
                  <a:cubicBezTo>
                    <a:pt x="1446958" y="45675"/>
                    <a:pt x="1475823" y="54619"/>
                    <a:pt x="1431235" y="39757"/>
                  </a:cubicBezTo>
                  <a:cubicBezTo>
                    <a:pt x="1383527" y="42407"/>
                    <a:pt x="1335752" y="44043"/>
                    <a:pt x="1288112" y="47708"/>
                  </a:cubicBezTo>
                  <a:cubicBezTo>
                    <a:pt x="1266806" y="49347"/>
                    <a:pt x="1245579" y="52146"/>
                    <a:pt x="1224501" y="55659"/>
                  </a:cubicBezTo>
                  <a:cubicBezTo>
                    <a:pt x="1169079" y="64896"/>
                    <a:pt x="1211249" y="74212"/>
                    <a:pt x="1200647" y="79513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58000"/>
              </a:schemeClr>
            </a:solidFill>
            <a:ln w="15875" cap="flat" cmpd="sng" algn="ctr">
              <a:solidFill>
                <a:srgbClr val="C00000">
                  <a:alpha val="88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664563D4-BD27-274A-9FC4-970E12F7813A}"/>
                </a:ext>
              </a:extLst>
            </p:cNvPr>
            <p:cNvCxnSpPr>
              <a:cxnSpLocks/>
              <a:stCxn id="24" idx="32"/>
            </p:cNvCxnSpPr>
            <p:nvPr/>
          </p:nvCxnSpPr>
          <p:spPr>
            <a:xfrm>
              <a:off x="7223193" y="4886594"/>
              <a:ext cx="0" cy="63881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EE93857-5492-3841-9B28-52D41AAB548A}"/>
                </a:ext>
              </a:extLst>
            </p:cNvPr>
            <p:cNvSpPr/>
            <p:nvPr/>
          </p:nvSpPr>
          <p:spPr>
            <a:xfrm>
              <a:off x="5991922" y="5451138"/>
              <a:ext cx="21748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current density state </a:t>
              </a:r>
              <a:endParaRPr lang="zh-CN" altLang="en-US" dirty="0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6AE77C82-7647-2348-AD80-D0DFC4093856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 dirty="0">
                <a:solidFill>
                  <a:schemeClr val="tx1"/>
                </a:solidFill>
                <a:latin typeface="+mn-lt"/>
              </a:rPr>
              <a:t>Existence: Connection to Stochastic Flow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7277A2-637D-EA43-B5DA-7E5E95F89387}"/>
              </a:ext>
            </a:extLst>
          </p:cNvPr>
          <p:cNvSpPr/>
          <p:nvPr/>
        </p:nvSpPr>
        <p:spPr>
          <a:xfrm>
            <a:off x="5965195" y="32443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 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BF800A-0426-8B44-8EA6-86350D419473}"/>
                  </a:ext>
                </a:extLst>
              </p:cNvPr>
              <p:cNvSpPr txBox="1"/>
              <p:nvPr/>
            </p:nvSpPr>
            <p:spPr>
              <a:xfrm>
                <a:off x="1193281" y="935415"/>
                <a:ext cx="8467184" cy="2959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The probability density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of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zh-CN" dirty="0"/>
                  <a:t> follows a </a:t>
                </a:r>
                <a:r>
                  <a:rPr kumimoji="1" lang="en-US" altLang="zh-CN" i="1" dirty="0">
                    <a:solidFill>
                      <a:srgbClr val="0432FF"/>
                    </a:solidFill>
                  </a:rPr>
                  <a:t>deterministic</a:t>
                </a:r>
                <a:r>
                  <a:rPr kumimoji="1" lang="en-US" altLang="zh-CN" i="1" dirty="0"/>
                  <a:t> </a:t>
                </a:r>
                <a:r>
                  <a:rPr kumimoji="1" lang="en-US" altLang="zh-CN" dirty="0"/>
                  <a:t>evolution according to the </a:t>
                </a:r>
                <a:r>
                  <a:rPr kumimoji="1" lang="en-US" altLang="zh-CN" b="1" dirty="0">
                    <a:solidFill>
                      <a:schemeClr val="accent2"/>
                    </a:solidFill>
                  </a:rPr>
                  <a:t>Fokker-Planck equation</a:t>
                </a:r>
                <a:r>
                  <a:rPr kumimoji="1" lang="en-US" altLang="zh-CN" b="1" i="1" dirty="0">
                    <a:solidFill>
                      <a:schemeClr val="accent2"/>
                    </a:solidFill>
                  </a:rPr>
                  <a:t> </a:t>
                </a:r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:endParaRPr kumimoji="1" lang="en-US" altLang="zh-CN" dirty="0"/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which is in the form of </a:t>
                </a:r>
                <a:r>
                  <a:rPr kumimoji="1" lang="en-US" altLang="zh-CN" b="1" dirty="0">
                    <a:solidFill>
                      <a:schemeClr val="accent2"/>
                    </a:solidFill>
                  </a:rPr>
                  <a:t>Continuity Equation.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BF800A-0426-8B44-8EA6-86350D4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281" y="935415"/>
                <a:ext cx="8467184" cy="2959849"/>
              </a:xfrm>
              <a:prstGeom prst="rect">
                <a:avLst/>
              </a:prstGeom>
              <a:blipFill>
                <a:blip r:embed="rId3"/>
                <a:stretch>
                  <a:fillRect l="-449" b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F2924BB-C84B-EF49-AAA1-98E04317E5DB}"/>
                  </a:ext>
                </a:extLst>
              </p:cNvPr>
              <p:cNvSpPr/>
              <p:nvPr/>
            </p:nvSpPr>
            <p:spPr>
              <a:xfrm>
                <a:off x="3523165" y="2607202"/>
                <a:ext cx="475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,</a:t>
                </a:r>
                <a:endParaRPr lang="zh-CN" altLang="en-US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F2924BB-C84B-EF49-AAA1-98E04317E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165" y="2607202"/>
                <a:ext cx="4753674" cy="369332"/>
              </a:xfrm>
              <a:prstGeom prst="rect">
                <a:avLst/>
              </a:prstGeom>
              <a:blipFill>
                <a:blip r:embed="rId4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左大括号 30">
            <a:extLst>
              <a:ext uri="{FF2B5EF4-FFF2-40B4-BE49-F238E27FC236}">
                <a16:creationId xmlns:a16="http://schemas.microsoft.com/office/drawing/2014/main" id="{D3718017-FBF1-514A-B7C3-0FCD48E31BCA}"/>
              </a:ext>
            </a:extLst>
          </p:cNvPr>
          <p:cNvSpPr/>
          <p:nvPr/>
        </p:nvSpPr>
        <p:spPr>
          <a:xfrm rot="16200000">
            <a:off x="6207636" y="1494381"/>
            <a:ext cx="203626" cy="3167933"/>
          </a:xfrm>
          <a:prstGeom prst="leftBrace">
            <a:avLst>
              <a:gd name="adj1" fmla="val 3914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31">
                <a:extLst>
                  <a:ext uri="{FF2B5EF4-FFF2-40B4-BE49-F238E27FC236}">
                    <a16:creationId xmlns:a16="http://schemas.microsoft.com/office/drawing/2014/main" id="{AAC4204E-C05B-2B46-8A18-F972F52F7D59}"/>
                  </a:ext>
                </a:extLst>
              </p:cNvPr>
              <p:cNvSpPr/>
              <p:nvPr/>
            </p:nvSpPr>
            <p:spPr>
              <a:xfrm>
                <a:off x="6027567" y="3248356"/>
                <a:ext cx="5637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31">
                <a:extLst>
                  <a:ext uri="{FF2B5EF4-FFF2-40B4-BE49-F238E27FC236}">
                    <a16:creationId xmlns:a16="http://schemas.microsoft.com/office/drawing/2014/main" id="{AAC4204E-C05B-2B46-8A18-F972F52F7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67" y="3248356"/>
                <a:ext cx="5637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CDC2709-032A-B34A-BE34-4F1B4E0EF23E}"/>
                  </a:ext>
                </a:extLst>
              </p:cNvPr>
              <p:cNvSpPr/>
              <p:nvPr/>
            </p:nvSpPr>
            <p:spPr>
              <a:xfrm>
                <a:off x="1260657" y="4073860"/>
                <a:ext cx="8085406" cy="212769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>
                    <a:solidFill>
                      <a:schemeClr val="accent2"/>
                    </a:solidFill>
                  </a:rPr>
                  <a:t>Theorem.</a:t>
                </a:r>
                <a:r>
                  <a:rPr kumimoji="1" lang="en-US" altLang="zh-CN" dirty="0"/>
                  <a:t> When the </a:t>
                </a:r>
                <a:r>
                  <a:rPr kumimoji="1" lang="en-US" altLang="zh-CN" i="1" dirty="0">
                    <a:solidFill>
                      <a:srgbClr val="0432FF"/>
                    </a:solidFill>
                  </a:rPr>
                  <a:t>deterministic</a:t>
                </a:r>
                <a:r>
                  <a:rPr kumimoji="1" lang="en-US" altLang="zh-CN" dirty="0"/>
                  <a:t> transformation of random variable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zh-CN" dirty="0"/>
                  <a:t> follows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/>
                  <a:t>its probability density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converges to the posterior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𝑜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as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kumimoji="1" lang="en-US" altLang="zh-CN" dirty="0"/>
                  <a:t>.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CDC2709-032A-B34A-BE34-4F1B4E0E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657" y="4073860"/>
                <a:ext cx="8085406" cy="2127698"/>
              </a:xfrm>
              <a:prstGeom prst="rect">
                <a:avLst/>
              </a:prstGeom>
              <a:blipFill>
                <a:blip r:embed="rId6"/>
                <a:stretch>
                  <a:fillRect l="-313" b="-1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7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6AE77C82-7647-2348-AD80-D0DFC4093856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 dirty="0">
                <a:solidFill>
                  <a:schemeClr val="tx1"/>
                </a:solidFill>
                <a:latin typeface="+mn-lt"/>
              </a:rPr>
              <a:t>Existence: Closed-loop to </a:t>
            </a:r>
            <a:r>
              <a:rPr kumimoji="1" lang="en-US" altLang="zh-CN" sz="3600" b="1" dirty="0">
                <a:latin typeface="+mn-lt"/>
              </a:rPr>
              <a:t>O</a:t>
            </a:r>
            <a:r>
              <a:rPr kumimoji="1" lang="en-US" altLang="zh-CN" sz="3600" b="1" dirty="0">
                <a:solidFill>
                  <a:schemeClr val="tx1"/>
                </a:solidFill>
                <a:latin typeface="+mn-lt"/>
              </a:rPr>
              <a:t>pen-loop Conversion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4F4F20-392E-2845-A8A8-159A76C1E5FD}"/>
                  </a:ext>
                </a:extLst>
              </p:cNvPr>
              <p:cNvSpPr txBox="1"/>
              <p:nvPr/>
            </p:nvSpPr>
            <p:spPr>
              <a:xfrm>
                <a:off x="1190897" y="1079446"/>
                <a:ext cx="9344582" cy="4699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Close loop to Open loop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Fokker-Planck equation leads to close loop flow, depend not just on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dirty="0"/>
                  <a:t>, but also on flow state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zh-CN" dirty="0"/>
                  <a:t>. 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there an equivalent form independent of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which can achieve the same flow? </a:t>
                </a:r>
                <a:r>
                  <a:rPr kumimoji="1" lang="en-US" altLang="zh-CN" dirty="0"/>
                  <a:t>Optimization problem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.   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accent2"/>
                    </a:solidFill>
                  </a:rPr>
                  <a:t>Positive answer: </a:t>
                </a:r>
                <a:r>
                  <a:rPr lang="en-US" dirty="0"/>
                  <a:t>there exists a fixed and deterministic flow velocity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form</a:t>
                </a: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4F4F20-392E-2845-A8A8-159A76C1E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97" y="1079446"/>
                <a:ext cx="9344582" cy="4699107"/>
              </a:xfrm>
              <a:prstGeom prst="rect">
                <a:avLst/>
              </a:prstGeom>
              <a:blipFill>
                <a:blip r:embed="rId3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>
            <a:extLst>
              <a:ext uri="{FF2B5EF4-FFF2-40B4-BE49-F238E27FC236}">
                <a16:creationId xmlns:a16="http://schemas.microsoft.com/office/drawing/2014/main" id="{561548B6-5324-9E46-8027-FD727E5BB96C}"/>
              </a:ext>
            </a:extLst>
          </p:cNvPr>
          <p:cNvSpPr/>
          <p:nvPr/>
        </p:nvSpPr>
        <p:spPr>
          <a:xfrm>
            <a:off x="6072146" y="5176299"/>
            <a:ext cx="2356237" cy="4214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1495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83A2CCF-81F2-FC48-8111-B45CF0EEB7D7}"/>
                  </a:ext>
                </a:extLst>
              </p:cNvPr>
              <p:cNvSpPr/>
              <p:nvPr/>
            </p:nvSpPr>
            <p:spPr>
              <a:xfrm>
                <a:off x="604300" y="1613443"/>
                <a:ext cx="9823478" cy="3831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kumimoji="1" lang="en-US" altLang="zh-CN" sz="1800" b="1" i="1" dirty="0" smtClean="0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1" i="1" dirty="0" smtClean="0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endParaRPr kumimoji="1" lang="en-US" altLang="zh-CN" sz="1800" b="1" dirty="0">
                  <a:solidFill>
                    <a:srgbClr val="2D4F5B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sz="1800" dirty="0"/>
                  <a:t>– use samples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kumimoji="1" lang="en-US" altLang="zh-CN" sz="1800" dirty="0"/>
                  <a:t> as surrogates, feature space embedding</a:t>
                </a:r>
              </a:p>
              <a:p>
                <a:pPr lvl="1">
                  <a:lnSpc>
                    <a:spcPct val="150000"/>
                  </a:lnSpc>
                </a:pPr>
                <a:endParaRPr kumimoji="1" lang="en-US" altLang="zh-CN" sz="1800" dirty="0"/>
              </a:p>
              <a:p>
                <a:pPr lvl="1">
                  <a:lnSpc>
                    <a:spcPct val="150000"/>
                  </a:lnSpc>
                </a:pPr>
                <a:endParaRPr kumimoji="1" lang="en-US" altLang="zh-CN" sz="1800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sz="1800" dirty="0"/>
                  <a:t>– Ideally,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is an injective mapping from the space of probability measures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1800" b="1" i="1" dirty="0">
                  <a:solidFill>
                    <a:srgbClr val="2D4F5B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1800" b="1" i="1" dirty="0">
                        <a:solidFill>
                          <a:srgbClr val="2D4F5B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kumimoji="1" lang="en-US" altLang="zh-CN" sz="1800" b="1" i="1" dirty="0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1" i="1" dirty="0" smtClean="0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kumimoji="1" lang="en-US" altLang="zh-CN" sz="1800" b="1" i="1" dirty="0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b="1" i="1" dirty="0" smtClean="0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1800" b="1" i="1" dirty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</m:t>
                    </m:r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kumimoji="1" lang="en-US" altLang="zh-CN" sz="1800" b="1" i="1" dirty="0" smtClean="0">
                        <a:solidFill>
                          <a:srgbClr val="2D4F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en-US" altLang="zh-CN" sz="1800" b="1" dirty="0">
                    <a:solidFill>
                      <a:srgbClr val="2D4F5B"/>
                    </a:solidFill>
                  </a:rPr>
                  <a:t> </a:t>
                </a:r>
                <a:r>
                  <a:rPr kumimoji="1" lang="en-US" altLang="zh-CN" sz="1800" dirty="0"/>
                  <a:t>for a fixed likelihood function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1800" dirty="0">
                  <a:solidFill>
                    <a:srgbClr val="2D4F5B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>
                    <a:solidFill>
                      <a:schemeClr val="tx1"/>
                    </a:solidFill>
                  </a:rPr>
                  <a:t>With two neural networks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kumimoji="1" lang="en-US" altLang="zh-CN" sz="1800" dirty="0">
                    <a:solidFill>
                      <a:schemeClr val="tx1"/>
                    </a:solidFill>
                  </a:rPr>
                  <a:t>the overall parameterization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83A2CCF-81F2-FC48-8111-B45CF0EEB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00" y="1613443"/>
                <a:ext cx="9823478" cy="3831818"/>
              </a:xfrm>
              <a:prstGeom prst="rect">
                <a:avLst/>
              </a:prstGeom>
              <a:blipFill>
                <a:blip r:embed="rId3"/>
                <a:stretch>
                  <a:fillRect l="-517" b="-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B88562B-5ABB-904F-9676-7289D1758C27}"/>
                  </a:ext>
                </a:extLst>
              </p:cNvPr>
              <p:cNvSpPr/>
              <p:nvPr/>
            </p:nvSpPr>
            <p:spPr>
              <a:xfrm>
                <a:off x="2925388" y="2131052"/>
                <a:ext cx="6858000" cy="11308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1"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supHide m:val="on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kumimoji="1" lang="en-US" altLang="zh-CN" sz="160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B88562B-5ABB-904F-9676-7289D1758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388" y="2131052"/>
                <a:ext cx="6858000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76902" y="5589711"/>
                <a:ext cx="5389104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18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02" y="5589711"/>
                <a:ext cx="5389104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540F685-8CFB-724F-B47C-51CAA844F311}"/>
                  </a:ext>
                </a:extLst>
              </p:cNvPr>
              <p:cNvSpPr/>
              <p:nvPr/>
            </p:nvSpPr>
            <p:spPr>
              <a:xfrm>
                <a:off x="3252047" y="850747"/>
                <a:ext cx="4842992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zh-CN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e>
                          <m:r>
                            <a:rPr kumimoji="1"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540F685-8CFB-724F-B47C-51CAA844F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47" y="850747"/>
                <a:ext cx="4842992" cy="618246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1931B147-A42D-1147-B328-658158CEBD99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 dirty="0">
                <a:solidFill>
                  <a:schemeClr val="tx1"/>
                </a:solidFill>
                <a:latin typeface="+mn-lt"/>
              </a:rPr>
              <a:t>Parameterization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563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C30BE7-A6BC-2449-BA8E-A4471E674AB0}"/>
                  </a:ext>
                </a:extLst>
              </p:cNvPr>
              <p:cNvSpPr txBox="1"/>
              <p:nvPr/>
            </p:nvSpPr>
            <p:spPr>
              <a:xfrm>
                <a:off x="1602498" y="982729"/>
                <a:ext cx="8403674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Multi-task Framework</a:t>
                </a:r>
                <a:endParaRPr kumimoji="1" lang="en-US" altLang="zh-CN" sz="2000" b="1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>
                    <a:solidFill>
                      <a:srgbClr val="2D4F5B"/>
                    </a:solidFill>
                  </a:rPr>
                  <a:t>Training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2D4F5B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2D4F5B"/>
                    </a:solidFill>
                  </a:rPr>
                  <a:t>for meta learning</a:t>
                </a:r>
                <a:r>
                  <a:rPr lang="zh-CN" altLang="en-US" sz="1800" dirty="0">
                    <a:solidFill>
                      <a:srgbClr val="2D4F5B"/>
                    </a:solidFill>
                  </a:rPr>
                  <a:t> </a:t>
                </a:r>
                <a:endParaRPr lang="en-US" altLang="zh-CN" sz="2000" dirty="0">
                  <a:solidFill>
                    <a:srgbClr val="2D4F5B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sz="1800" dirty="0"/>
                  <a:t>– </a:t>
                </a:r>
                <a:r>
                  <a:rPr lang="en-US" altLang="zh-CN" sz="1800" dirty="0"/>
                  <a:t>containing multiple inference tasks, with diverse prior and observations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2D4F5B"/>
                    </a:solidFill>
                  </a:rPr>
                  <a:t>Each task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2D4F5B"/>
                        </a:solidFill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altLang="zh-CN" sz="1800" i="1">
                        <a:solidFill>
                          <a:srgbClr val="2D4F5B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1" lang="en-US" altLang="zh-CN" sz="1800" dirty="0">
                    <a:solidFill>
                      <a:srgbClr val="2D4F5B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rgbClr val="2D4F5B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C30BE7-A6BC-2449-BA8E-A4471E674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98" y="982729"/>
                <a:ext cx="8403674" cy="1800493"/>
              </a:xfrm>
              <a:prstGeom prst="rect">
                <a:avLst/>
              </a:prstGeom>
              <a:blipFill>
                <a:blip r:embed="rId3"/>
                <a:stretch>
                  <a:fillRect l="-603" b="-2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B42774E-4D6A-944F-BC63-F17A106032FE}"/>
                  </a:ext>
                </a:extLst>
              </p:cNvPr>
              <p:cNvSpPr/>
              <p:nvPr/>
            </p:nvSpPr>
            <p:spPr>
              <a:xfrm>
                <a:off x="1725858" y="3276870"/>
                <a:ext cx="8916298" cy="3341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Loss Function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Minimize KL divergence for each task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kumimoji="1"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d>
                      <m:r>
                        <a:rPr kumimoji="1"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kumimoji="1"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Sup>
                                    <m:sSubSup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func>
                              <m:r>
                                <a:rPr kumimoji="1"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1"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kumimoji="1"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kumimoji="1"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kumimoji="1"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kumimoji="1"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kumimoji="1" lang="en-US" altLang="zh-CN" sz="1800" b="1" dirty="0">
                  <a:solidFill>
                    <a:schemeClr val="tx1"/>
                  </a:solidFill>
                </a:endParaRPr>
              </a:p>
              <a:p>
                <a:pPr marL="288925" lvl="1">
                  <a:lnSpc>
                    <a:spcPct val="150000"/>
                  </a:lnSpc>
                </a:pPr>
                <a:endParaRPr lang="en-US" altLang="zh-CN" sz="1800" dirty="0"/>
              </a:p>
              <a:p>
                <a:pPr marL="288925" lvl="1">
                  <a:lnSpc>
                    <a:spcPct val="150000"/>
                  </a:lnSpc>
                </a:pPr>
                <a:endParaRPr lang="en-US" altLang="zh-CN" sz="1800" dirty="0"/>
              </a:p>
              <a:p>
                <a:pPr marL="288925" lvl="1">
                  <a:lnSpc>
                    <a:spcPct val="150000"/>
                  </a:lnSpc>
                </a:pPr>
                <a:endParaRPr lang="en-US" altLang="zh-CN" sz="1800" dirty="0"/>
              </a:p>
              <a:p>
                <a:pPr marL="288925" lvl="1">
                  <a:lnSpc>
                    <a:spcPct val="150000"/>
                  </a:lnSpc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B42774E-4D6A-944F-BC63-F17A10603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858" y="3276870"/>
                <a:ext cx="8916298" cy="3341107"/>
              </a:xfrm>
              <a:prstGeom prst="rect">
                <a:avLst/>
              </a:prstGeom>
              <a:blipFill>
                <a:blip r:embed="rId4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035895" y="2363443"/>
            <a:ext cx="3600160" cy="894177"/>
            <a:chOff x="2289628" y="2742240"/>
            <a:chExt cx="3600160" cy="894177"/>
          </a:xfrm>
        </p:grpSpPr>
        <p:grpSp>
          <p:nvGrpSpPr>
            <p:cNvPr id="3" name="Group 2"/>
            <p:cNvGrpSpPr/>
            <p:nvPr/>
          </p:nvGrpSpPr>
          <p:grpSpPr>
            <a:xfrm>
              <a:off x="2970441" y="3169087"/>
              <a:ext cx="2919347" cy="467330"/>
              <a:chOff x="2998271" y="2677493"/>
              <a:chExt cx="2919347" cy="467330"/>
            </a:xfrm>
          </p:grpSpPr>
          <p:sp>
            <p:nvSpPr>
              <p:cNvPr id="6" name="左大括号 5">
                <a:extLst>
                  <a:ext uri="{FF2B5EF4-FFF2-40B4-BE49-F238E27FC236}">
                    <a16:creationId xmlns:a16="http://schemas.microsoft.com/office/drawing/2014/main" id="{FB81536F-87C6-9241-A6AC-A0AC3AFF63C4}"/>
                  </a:ext>
                </a:extLst>
              </p:cNvPr>
              <p:cNvSpPr/>
              <p:nvPr/>
            </p:nvSpPr>
            <p:spPr>
              <a:xfrm rot="16200000">
                <a:off x="3243894" y="2531189"/>
                <a:ext cx="100584" cy="393192"/>
              </a:xfrm>
              <a:prstGeom prst="leftBrace">
                <a:avLst>
                  <a:gd name="adj1" fmla="val 39149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800" b="1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2B5B2F7-FA78-4840-9255-2738254B3669}"/>
                  </a:ext>
                </a:extLst>
              </p:cNvPr>
              <p:cNvSpPr/>
              <p:nvPr/>
            </p:nvSpPr>
            <p:spPr>
              <a:xfrm>
                <a:off x="2998271" y="2800978"/>
                <a:ext cx="5918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/>
                  <a:t>prior</a:t>
                </a:r>
                <a:endParaRPr lang="zh-CN" altLang="en-US" sz="140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36B50AD-E4D0-974F-9BB4-485165FDD268}"/>
                  </a:ext>
                </a:extLst>
              </p:cNvPr>
              <p:cNvSpPr/>
              <p:nvPr/>
            </p:nvSpPr>
            <p:spPr>
              <a:xfrm>
                <a:off x="3550185" y="2806269"/>
                <a:ext cx="99238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/>
                  <a:t>likelihood</a:t>
                </a:r>
                <a:endParaRPr lang="zh-CN" altLang="en-US" sz="1400"/>
              </a:p>
            </p:txBody>
          </p:sp>
          <p:sp>
            <p:nvSpPr>
              <p:cNvPr id="9" name="左大括号 8">
                <a:extLst>
                  <a:ext uri="{FF2B5EF4-FFF2-40B4-BE49-F238E27FC236}">
                    <a16:creationId xmlns:a16="http://schemas.microsoft.com/office/drawing/2014/main" id="{4C427AE7-3A18-4740-AF5F-D62D64F5304A}"/>
                  </a:ext>
                </a:extLst>
              </p:cNvPr>
              <p:cNvSpPr/>
              <p:nvPr/>
            </p:nvSpPr>
            <p:spPr>
              <a:xfrm rot="16200000">
                <a:off x="3916013" y="2531189"/>
                <a:ext cx="100584" cy="393192"/>
              </a:xfrm>
              <a:prstGeom prst="leftBrace">
                <a:avLst>
                  <a:gd name="adj1" fmla="val 39149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800" b="1"/>
              </a:p>
            </p:txBody>
          </p:sp>
          <p:sp>
            <p:nvSpPr>
              <p:cNvPr id="10" name="左大括号 9">
                <a:extLst>
                  <a:ext uri="{FF2B5EF4-FFF2-40B4-BE49-F238E27FC236}">
                    <a16:creationId xmlns:a16="http://schemas.microsoft.com/office/drawing/2014/main" id="{61AF78C2-7AE6-D742-955F-5F9FF4903381}"/>
                  </a:ext>
                </a:extLst>
              </p:cNvPr>
              <p:cNvSpPr/>
              <p:nvPr/>
            </p:nvSpPr>
            <p:spPr>
              <a:xfrm rot="16200000">
                <a:off x="4957420" y="2254568"/>
                <a:ext cx="100584" cy="951274"/>
              </a:xfrm>
              <a:prstGeom prst="leftBrace">
                <a:avLst>
                  <a:gd name="adj1" fmla="val 39149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800" b="1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C0FE2F92-AD2D-A64B-A71D-8184A6A4B5E7}"/>
                      </a:ext>
                    </a:extLst>
                  </p:cNvPr>
                  <p:cNvSpPr/>
                  <p:nvPr/>
                </p:nvSpPr>
                <p:spPr>
                  <a:xfrm>
                    <a:off x="4436763" y="2800978"/>
                    <a:ext cx="148085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lang="zh-CN" altLang="en-US" sz="1600"/>
                      <a:t> </a:t>
                    </a:r>
                    <a:r>
                      <a:rPr lang="en-US" altLang="zh-CN" sz="1600"/>
                      <a:t>observations</a:t>
                    </a:r>
                    <a:endParaRPr lang="zh-CN" altLang="en-US" sz="1600"/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C0FE2F92-AD2D-A64B-A71D-8184A6A4B5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763" y="2800978"/>
                    <a:ext cx="148085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357" r="-823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289628" y="2742240"/>
                  <a:ext cx="35874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𝒯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≔(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18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9628" y="2742240"/>
                  <a:ext cx="358745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60">
                <a:extLst>
                  <a:ext uri="{FF2B5EF4-FFF2-40B4-BE49-F238E27FC236}">
                    <a16:creationId xmlns:a16="http://schemas.microsoft.com/office/drawing/2014/main" id="{87371A07-3C0A-1E4F-B419-7C0A9B6B8513}"/>
                  </a:ext>
                </a:extLst>
              </p:cNvPr>
              <p:cNvSpPr/>
              <p:nvPr/>
            </p:nvSpPr>
            <p:spPr>
              <a:xfrm>
                <a:off x="4488963" y="5342652"/>
                <a:ext cx="4133375" cy="715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𝒳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6" name="矩形 60">
                <a:extLst>
                  <a:ext uri="{FF2B5EF4-FFF2-40B4-BE49-F238E27FC236}">
                    <a16:creationId xmlns:a16="http://schemas.microsoft.com/office/drawing/2014/main" id="{87371A07-3C0A-1E4F-B419-7C0A9B6B8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963" y="5342652"/>
                <a:ext cx="4133375" cy="715260"/>
              </a:xfrm>
              <a:prstGeom prst="rect">
                <a:avLst/>
              </a:prstGeom>
              <a:blipFill>
                <a:blip r:embed="rId7"/>
                <a:stretch>
                  <a:fillRect t="-150877" b="-22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71">
                <a:extLst>
                  <a:ext uri="{FF2B5EF4-FFF2-40B4-BE49-F238E27FC236}">
                    <a16:creationId xmlns:a16="http://schemas.microsoft.com/office/drawing/2014/main" id="{363DCADF-C223-1D46-BE88-6F89E4E81A54}"/>
                  </a:ext>
                </a:extLst>
              </p:cNvPr>
              <p:cNvSpPr/>
              <p:nvPr/>
            </p:nvSpPr>
            <p:spPr>
              <a:xfrm>
                <a:off x="4488962" y="5991692"/>
                <a:ext cx="5487400" cy="715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Sup>
                            <m:sSub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func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Sup>
                            <m:sSub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func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0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𝒳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1800"/>
              </a:p>
            </p:txBody>
          </p:sp>
        </mc:Choice>
        <mc:Fallback xmlns="">
          <p:sp>
            <p:nvSpPr>
              <p:cNvPr id="17" name="矩形 71">
                <a:extLst>
                  <a:ext uri="{FF2B5EF4-FFF2-40B4-BE49-F238E27FC236}">
                    <a16:creationId xmlns:a16="http://schemas.microsoft.com/office/drawing/2014/main" id="{363DCADF-C223-1D46-BE88-6F89E4E81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962" y="5991692"/>
                <a:ext cx="5487400" cy="715260"/>
              </a:xfrm>
              <a:prstGeom prst="rect">
                <a:avLst/>
              </a:prstGeom>
              <a:blipFill>
                <a:blip r:embed="rId8"/>
                <a:stretch>
                  <a:fillRect t="-152632" b="-22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60">
                <a:extLst>
                  <a:ext uri="{FF2B5EF4-FFF2-40B4-BE49-F238E27FC236}">
                    <a16:creationId xmlns:a16="http://schemas.microsoft.com/office/drawing/2014/main" id="{1EFA0BD5-64CE-AE43-BEB5-785F63B0071D}"/>
                  </a:ext>
                </a:extLst>
              </p:cNvPr>
              <p:cNvSpPr/>
              <p:nvPr/>
            </p:nvSpPr>
            <p:spPr>
              <a:xfrm>
                <a:off x="1805780" y="5807026"/>
                <a:ext cx="23952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/>
                  <a:t>For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1800"/>
                  <a:t>,</a:t>
                </a:r>
                <a:endParaRPr lang="zh-CN" altLang="en-US" sz="1800"/>
              </a:p>
            </p:txBody>
          </p:sp>
        </mc:Choice>
        <mc:Fallback xmlns="">
          <p:sp>
            <p:nvSpPr>
              <p:cNvPr id="18" name="矩形 60">
                <a:extLst>
                  <a:ext uri="{FF2B5EF4-FFF2-40B4-BE49-F238E27FC236}">
                    <a16:creationId xmlns:a16="http://schemas.microsoft.com/office/drawing/2014/main" id="{1EFA0BD5-64CE-AE43-BEB5-785F63B00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780" y="5807026"/>
                <a:ext cx="2395271" cy="369332"/>
              </a:xfrm>
              <a:prstGeom prst="rect">
                <a:avLst/>
              </a:prstGeom>
              <a:blipFill>
                <a:blip r:embed="rId9"/>
                <a:stretch>
                  <a:fillRect l="-1579" t="-3333" r="-105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B3F40411-2B27-0842-B57B-6D259EE3F70D}"/>
              </a:ext>
            </a:extLst>
          </p:cNvPr>
          <p:cNvSpPr/>
          <p:nvPr/>
        </p:nvSpPr>
        <p:spPr>
          <a:xfrm>
            <a:off x="4384966" y="5706795"/>
            <a:ext cx="180998" cy="765353"/>
          </a:xfrm>
          <a:prstGeom prst="leftBrace">
            <a:avLst>
              <a:gd name="adj1" fmla="val 3914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800" b="1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E1B24B6-CB8A-C240-8EE6-233C15CAAA4F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sz="3600" b="1" dirty="0">
                <a:latin typeface="+mn-lt"/>
                <a:cs typeface="Calibri" panose="020F0502020204030204" pitchFamily="34" charset="0"/>
              </a:rPr>
              <a:t>Meta Learning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31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C30BE7-A6BC-2449-BA8E-A4471E674AB0}"/>
                  </a:ext>
                </a:extLst>
              </p:cNvPr>
              <p:cNvSpPr txBox="1"/>
              <p:nvPr/>
            </p:nvSpPr>
            <p:spPr>
              <a:xfrm>
                <a:off x="972233" y="881203"/>
                <a:ext cx="864243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Multivariate Gaussian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prior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observation conditioned on prior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180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18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Experiment Setting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Training set only contains </a:t>
                </a:r>
                <a:r>
                  <a:rPr kumimoji="1" lang="en-US" altLang="zh-CN" sz="1800" i="1" dirty="0">
                    <a:solidFill>
                      <a:srgbClr val="005493"/>
                    </a:solidFill>
                  </a:rPr>
                  <a:t>sequences of 10 observations</a:t>
                </a:r>
                <a:r>
                  <a:rPr kumimoji="1" lang="en-US" altLang="zh-CN" sz="1800" dirty="0"/>
                  <a:t>, but a diverse set of prior distributions.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Testing set contains 25 different </a:t>
                </a:r>
                <a:r>
                  <a:rPr kumimoji="1" lang="en-US" altLang="zh-CN" sz="1800" i="1" dirty="0">
                    <a:solidFill>
                      <a:srgbClr val="005493"/>
                    </a:solidFill>
                  </a:rPr>
                  <a:t>sequences of 100 observations</a:t>
                </a:r>
                <a:r>
                  <a:rPr kumimoji="1" lang="en-US" altLang="zh-CN" sz="1800" dirty="0"/>
                  <a:t>.</a:t>
                </a:r>
              </a:p>
              <a:p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Result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As the dimension of the model increases, our MPF operator has more advantages.</a:t>
                </a: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C30BE7-A6BC-2449-BA8E-A4471E674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33" y="881203"/>
                <a:ext cx="8642430" cy="2862322"/>
              </a:xfrm>
              <a:prstGeom prst="rect">
                <a:avLst/>
              </a:prstGeom>
              <a:blipFill>
                <a:blip r:embed="rId3"/>
                <a:stretch>
                  <a:fillRect l="-587" b="-2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B96DBC8-6496-B542-B644-40ECDCC3B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34" y="4053377"/>
            <a:ext cx="8515217" cy="2257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B66DC9-1E9A-0D4E-B75F-3D2A376588A4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sz="3600" b="1" dirty="0">
                <a:latin typeface="+mn-lt"/>
                <a:cs typeface="Calibri" panose="020F0502020204030204" pitchFamily="34" charset="0"/>
              </a:rPr>
              <a:t>Experiment 1: Benefit for High Dimension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994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3B4C00-B0F6-4542-90EA-B65C066AB1FA}"/>
                  </a:ext>
                </a:extLst>
              </p:cNvPr>
              <p:cNvSpPr txBox="1"/>
              <p:nvPr/>
            </p:nvSpPr>
            <p:spPr>
              <a:xfrm>
                <a:off x="813216" y="714979"/>
                <a:ext cx="8894101" cy="18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Gaussian Mixture Model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kumimoji="1" lang="en-US" altLang="zh-CN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observations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kumimoji="1" lang="en-US" altLang="zh-CN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=(1,−2)</m:t>
                    </m:r>
                  </m:oMath>
                </a14:m>
                <a:r>
                  <a:rPr kumimoji="1" lang="en-US" altLang="zh-CN" sz="1800" dirty="0"/>
                  <a:t>, the resulting posterior will have two modes: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1,−2</m:t>
                        </m:r>
                      </m:e>
                    </m:d>
                  </m:oMath>
                </a14:m>
                <a:r>
                  <a:rPr kumimoji="1" lang="en-US" altLang="zh-CN" sz="18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3B4C00-B0F6-4542-90EA-B65C066A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6" y="714979"/>
                <a:ext cx="8894101" cy="1881862"/>
              </a:xfrm>
              <a:prstGeom prst="rect">
                <a:avLst/>
              </a:prstGeom>
              <a:blipFill>
                <a:blip r:embed="rId3"/>
                <a:stretch>
                  <a:fillRect l="-428" b="-4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20A2F6F-DDEF-444B-94D6-58C096879A91}"/>
                  </a:ext>
                </a:extLst>
              </p:cNvPr>
              <p:cNvSpPr/>
              <p:nvPr/>
            </p:nvSpPr>
            <p:spPr>
              <a:xfrm>
                <a:off x="813216" y="3030204"/>
                <a:ext cx="8748678" cy="797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>
                    <a:solidFill>
                      <a:schemeClr val="accent2"/>
                    </a:solidFill>
                  </a:rPr>
                  <a:t>To fit only one posterior 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kumimoji="1" lang="en-US" altLang="zh-CN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kumimoji="1" lang="en-US" altLang="zh-CN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kumimoji="1" lang="en-US" altLang="zh-CN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b="1">
                    <a:solidFill>
                      <a:schemeClr val="accent2"/>
                    </a:solidFill>
                  </a:rPr>
                  <a:t> is already not easy.</a:t>
                </a:r>
                <a:endParaRPr lang="en-US" altLang="zh-CN" sz="1800"/>
              </a:p>
              <a:p>
                <a:pPr>
                  <a:lnSpc>
                    <a:spcPct val="150000"/>
                  </a:lnSpc>
                </a:pPr>
                <a:r>
                  <a:rPr lang="en-US" altLang="zh-CN" sz="1400"/>
                  <a:t>[Results reported by </a:t>
                </a:r>
                <a:r>
                  <a:rPr lang="en-US" altLang="zh-CN" sz="1400">
                    <a:solidFill>
                      <a:srgbClr val="142693"/>
                    </a:solidFill>
                  </a:rPr>
                  <a:t>Dai et al. (2016)]</a:t>
                </a:r>
                <a:r>
                  <a:rPr lang="en-US" altLang="zh-CN" sz="1400"/>
                  <a:t> </a:t>
                </a:r>
                <a:endParaRPr lang="en-US" altLang="zh-CN" sz="180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20A2F6F-DDEF-444B-94D6-58C096879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6" y="3030204"/>
                <a:ext cx="8748678" cy="797591"/>
              </a:xfrm>
              <a:prstGeom prst="rect">
                <a:avLst/>
              </a:prstGeom>
              <a:blipFill>
                <a:blip r:embed="rId4"/>
                <a:stretch>
                  <a:fillRect l="-435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922548" y="3982710"/>
            <a:ext cx="8639347" cy="1829391"/>
            <a:chOff x="233432" y="3705162"/>
            <a:chExt cx="8639347" cy="18293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699B25-5506-3147-9281-7C4F897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394" y="3754583"/>
              <a:ext cx="1737685" cy="13716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466951C-C9DF-3F40-BBA3-E52BD0C0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2010" y="3715838"/>
              <a:ext cx="1678531" cy="13716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97BC6DF-0916-9D48-9334-DDFED1446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769" y="3715838"/>
              <a:ext cx="1682241" cy="13716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187783F-BCCF-AC4F-B7C4-41B26431C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32" y="3715838"/>
              <a:ext cx="1679609" cy="13716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BC60823-1F9D-5F4E-8214-75D05D28223B}"/>
                </a:ext>
              </a:extLst>
            </p:cNvPr>
            <p:cNvSpPr/>
            <p:nvPr/>
          </p:nvSpPr>
          <p:spPr>
            <a:xfrm>
              <a:off x="323611" y="5041783"/>
              <a:ext cx="118974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/>
                <a:t>(a) True posterior</a:t>
              </a:r>
              <a:endParaRPr lang="zh-CN" altLang="en-US" sz="110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3EBD680-470D-6941-9B0E-078E65A61B0B}"/>
                </a:ext>
              </a:extLst>
            </p:cNvPr>
            <p:cNvSpPr/>
            <p:nvPr/>
          </p:nvSpPr>
          <p:spPr>
            <a:xfrm>
              <a:off x="1878040" y="5088277"/>
              <a:ext cx="1608133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/>
                <a:t>(b) Stochastic Variational</a:t>
              </a:r>
            </a:p>
            <a:p>
              <a:pPr algn="ctr"/>
              <a:r>
                <a:rPr lang="en-US" altLang="zh-CN" sz="1100"/>
                <a:t>Inference</a:t>
              </a:r>
              <a:endParaRPr lang="zh-CN" altLang="en-US" sz="11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2ED094A-6D14-DE48-AF35-8406ABEE1E14}"/>
                </a:ext>
              </a:extLst>
            </p:cNvPr>
            <p:cNvSpPr/>
            <p:nvPr/>
          </p:nvSpPr>
          <p:spPr>
            <a:xfrm>
              <a:off x="3647544" y="5088277"/>
              <a:ext cx="147508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/>
                <a:t>(c) Stochastic Gradient</a:t>
              </a:r>
            </a:p>
            <a:p>
              <a:pPr algn="ctr"/>
              <a:r>
                <a:rPr lang="en-US" altLang="zh-CN" sz="1100" err="1"/>
                <a:t>Langevin</a:t>
              </a:r>
              <a:r>
                <a:rPr lang="en-US" altLang="zh-CN" sz="1100"/>
                <a:t> Dynamics</a:t>
              </a:r>
              <a:endParaRPr lang="zh-CN" altLang="en-US" sz="11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F9CF9BD-2D26-0947-B438-5E1AB8F35A4E}"/>
                </a:ext>
              </a:extLst>
            </p:cNvPr>
            <p:cNvSpPr/>
            <p:nvPr/>
          </p:nvSpPr>
          <p:spPr>
            <a:xfrm>
              <a:off x="5449142" y="5041783"/>
              <a:ext cx="125386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/>
                <a:t>(d) Gibbs Sampling</a:t>
              </a:r>
              <a:endParaRPr lang="zh-CN" altLang="en-US" sz="110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6083906-F2F9-0F46-9443-4C2BDF7C0C6C}"/>
                </a:ext>
              </a:extLst>
            </p:cNvPr>
            <p:cNvSpPr/>
            <p:nvPr/>
          </p:nvSpPr>
          <p:spPr>
            <a:xfrm>
              <a:off x="7353502" y="5056529"/>
              <a:ext cx="119616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/>
                <a:t>(e) One-pass SMC</a:t>
              </a:r>
              <a:endParaRPr lang="zh-CN" altLang="en-US" sz="110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B50CDF0-1BEE-3345-89DD-BA625EB7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827" y="3705162"/>
              <a:ext cx="1685952" cy="1392952"/>
            </a:xfrm>
            <a:prstGeom prst="rect">
              <a:avLst/>
            </a:prstGeom>
          </p:spPr>
        </p:pic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ABFF9E4F-C63D-4348-98D6-7F0DFB07A924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sz="3600" b="1" dirty="0">
                <a:latin typeface="+mn-lt"/>
                <a:cs typeface="Calibri" panose="020F0502020204030204" pitchFamily="34" charset="0"/>
              </a:rPr>
              <a:t>Experiment 2: Benefit for Multimodal Posterior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17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C4E5D2-173E-504D-B2C9-8DB0E449F0BF}"/>
                  </a:ext>
                </a:extLst>
              </p:cNvPr>
              <p:cNvSpPr/>
              <p:nvPr/>
            </p:nvSpPr>
            <p:spPr>
              <a:xfrm>
                <a:off x="813216" y="2591337"/>
                <a:ext cx="9295814" cy="1295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>
                    <a:solidFill>
                      <a:schemeClr val="accent2"/>
                    </a:solidFill>
                  </a:rPr>
                  <a:t>Our more challenging experimental setting: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/>
                  <a:t>The learned MPF operator will be tested on sequences that is </a:t>
                </a:r>
                <a:r>
                  <a:rPr kumimoji="1" lang="en-US" altLang="zh-CN" sz="1800" b="1">
                    <a:solidFill>
                      <a:srgbClr val="2D4F5B"/>
                    </a:solidFill>
                  </a:rPr>
                  <a:t>not observed </a:t>
                </a:r>
                <a:r>
                  <a:rPr kumimoji="1" lang="en-US" altLang="zh-CN" sz="1800"/>
                  <a:t>in the training set.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/>
                  <a:t>It needs to </a:t>
                </a:r>
                <a:r>
                  <a:rPr kumimoji="1" lang="en-US" altLang="zh-CN" sz="1800" b="1">
                    <a:solidFill>
                      <a:srgbClr val="2D4F5B"/>
                    </a:solidFill>
                  </a:rPr>
                  <a:t>fit all intermediate posteriors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1:2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 …,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1800"/>
                  <a:t>.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C4E5D2-173E-504D-B2C9-8DB0E449F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6" y="2591337"/>
                <a:ext cx="9295814" cy="1295163"/>
              </a:xfrm>
              <a:prstGeom prst="rect">
                <a:avLst/>
              </a:prstGeom>
              <a:blipFill>
                <a:blip r:embed="rId3"/>
                <a:stretch>
                  <a:fillRect l="-409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AAB7A85-9296-7942-B7BF-0437926E9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364" y="3948122"/>
            <a:ext cx="5613805" cy="24789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0536486-DC77-2549-9CE0-ED57F580B146}"/>
              </a:ext>
            </a:extLst>
          </p:cNvPr>
          <p:cNvSpPr/>
          <p:nvPr/>
        </p:nvSpPr>
        <p:spPr>
          <a:xfrm>
            <a:off x="2279267" y="6488668"/>
            <a:ext cx="6474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/>
              <a:t>Visualization of the evolution of posterior density from left to right.</a:t>
            </a:r>
            <a:endParaRPr lang="zh-CN" altLang="en-US" sz="1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A48F93-5602-5E48-B45B-CDA43FEEA984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sz="3600" b="1" dirty="0">
                <a:latin typeface="+mn-lt"/>
                <a:cs typeface="Calibri" panose="020F0502020204030204" pitchFamily="34" charset="0"/>
              </a:rPr>
              <a:t>Experiment 2: Benefit for Multimodal Posterior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B9923B-5FE4-C249-8011-E325CB233740}"/>
                  </a:ext>
                </a:extLst>
              </p:cNvPr>
              <p:cNvSpPr txBox="1"/>
              <p:nvPr/>
            </p:nvSpPr>
            <p:spPr>
              <a:xfrm>
                <a:off x="813216" y="722931"/>
                <a:ext cx="8894101" cy="18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Gaussian Mixture Model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kumimoji="1" lang="en-US" altLang="zh-CN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observations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kumimoji="1" lang="en-US" altLang="zh-CN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=(1,−2)</m:t>
                    </m:r>
                  </m:oMath>
                </a14:m>
                <a:r>
                  <a:rPr kumimoji="1" lang="en-US" altLang="zh-CN" sz="1800" dirty="0"/>
                  <a:t>, the resulting posterior will have two modes: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1,−2</m:t>
                        </m:r>
                      </m:e>
                    </m:d>
                  </m:oMath>
                </a14:m>
                <a:r>
                  <a:rPr kumimoji="1" lang="en-US" altLang="zh-CN" sz="18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B9923B-5FE4-C249-8011-E325CB23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6" y="722931"/>
                <a:ext cx="8894101" cy="1881862"/>
              </a:xfrm>
              <a:prstGeom prst="rect">
                <a:avLst/>
              </a:prstGeom>
              <a:blipFill>
                <a:blip r:embed="rId5"/>
                <a:stretch>
                  <a:fillRect l="-428" b="-4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374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72A095-5710-074F-BA29-CC0509E4A240}"/>
              </a:ext>
            </a:extLst>
          </p:cNvPr>
          <p:cNvSpPr txBox="1"/>
          <p:nvPr/>
        </p:nvSpPr>
        <p:spPr>
          <a:xfrm>
            <a:off x="606480" y="743174"/>
            <a:ext cx="493006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800" b="1">
                <a:solidFill>
                  <a:schemeClr val="accent2"/>
                </a:solidFill>
              </a:rPr>
              <a:t>Hidden Markov Model – Linear Dynamical System</a:t>
            </a:r>
          </a:p>
        </p:txBody>
      </p:sp>
      <p:grpSp>
        <p:nvGrpSpPr>
          <p:cNvPr id="5" name="Group 69">
            <a:extLst>
              <a:ext uri="{FF2B5EF4-FFF2-40B4-BE49-F238E27FC236}">
                <a16:creationId xmlns:a16="http://schemas.microsoft.com/office/drawing/2014/main" id="{23C223D3-0FD6-F643-A32F-CCD916D7EAD3}"/>
              </a:ext>
            </a:extLst>
          </p:cNvPr>
          <p:cNvGrpSpPr/>
          <p:nvPr/>
        </p:nvGrpSpPr>
        <p:grpSpPr>
          <a:xfrm>
            <a:off x="5176074" y="1224739"/>
            <a:ext cx="4009435" cy="1227075"/>
            <a:chOff x="1455231" y="1608536"/>
            <a:chExt cx="4009435" cy="1227075"/>
          </a:xfrm>
        </p:grpSpPr>
        <p:grpSp>
          <p:nvGrpSpPr>
            <p:cNvPr id="6" name="Group 36">
              <a:extLst>
                <a:ext uri="{FF2B5EF4-FFF2-40B4-BE49-F238E27FC236}">
                  <a16:creationId xmlns:a16="http://schemas.microsoft.com/office/drawing/2014/main" id="{4F46147E-E4FC-0749-9933-071A30F66DB5}"/>
                </a:ext>
              </a:extLst>
            </p:cNvPr>
            <p:cNvGrpSpPr/>
            <p:nvPr/>
          </p:nvGrpSpPr>
          <p:grpSpPr>
            <a:xfrm>
              <a:off x="1455231" y="1608536"/>
              <a:ext cx="4009435" cy="1227075"/>
              <a:chOff x="1455231" y="1608536"/>
              <a:chExt cx="4009435" cy="1227075"/>
            </a:xfrm>
          </p:grpSpPr>
          <p:grpSp>
            <p:nvGrpSpPr>
              <p:cNvPr id="8" name="Group 2">
                <a:extLst>
                  <a:ext uri="{FF2B5EF4-FFF2-40B4-BE49-F238E27FC236}">
                    <a16:creationId xmlns:a16="http://schemas.microsoft.com/office/drawing/2014/main" id="{E83650B2-F8F5-844D-9926-7B31246E476B}"/>
                  </a:ext>
                </a:extLst>
              </p:cNvPr>
              <p:cNvGrpSpPr/>
              <p:nvPr/>
            </p:nvGrpSpPr>
            <p:grpSpPr>
              <a:xfrm>
                <a:off x="1455338" y="1608536"/>
                <a:ext cx="4009328" cy="1227075"/>
                <a:chOff x="2643007" y="4456835"/>
                <a:chExt cx="4009328" cy="12270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椭圆 25">
                      <a:extLst>
                        <a:ext uri="{FF2B5EF4-FFF2-40B4-BE49-F238E27FC236}">
                          <a16:creationId xmlns:a16="http://schemas.microsoft.com/office/drawing/2014/main" id="{27603C15-F857-F44A-9816-BC5AB4DF31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40855" y="4500079"/>
                      <a:ext cx="411480" cy="395776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lIns="18288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Han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Han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/>
                    </a:p>
                  </p:txBody>
                </p:sp>
              </mc:Choice>
              <mc:Fallback xmlns="">
                <p:sp>
                  <p:nvSpPr>
                    <p:cNvPr id="12" name="椭圆 25">
                      <a:extLst>
                        <a:ext uri="{FF2B5EF4-FFF2-40B4-BE49-F238E27FC236}">
                          <a16:creationId xmlns:a16="http://schemas.microsoft.com/office/drawing/2014/main" id="{27603C15-F857-F44A-9816-BC5AB4DF31F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0855" y="4500079"/>
                      <a:ext cx="411480" cy="395776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r="-142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椭圆 28">
                      <a:extLst>
                        <a:ext uri="{FF2B5EF4-FFF2-40B4-BE49-F238E27FC236}">
                          <a16:creationId xmlns:a16="http://schemas.microsoft.com/office/drawing/2014/main" id="{033A0C36-636C-624A-B02D-A94697B1B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43007" y="5247884"/>
                      <a:ext cx="411480" cy="406927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lIns="182880" bIns="9144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/>
                    </a:p>
                  </p:txBody>
                </p:sp>
              </mc:Choice>
              <mc:Fallback xmlns="">
                <p:sp>
                  <p:nvSpPr>
                    <p:cNvPr id="13" name="椭圆 28">
                      <a:extLst>
                        <a:ext uri="{FF2B5EF4-FFF2-40B4-BE49-F238E27FC236}">
                          <a16:creationId xmlns:a16="http://schemas.microsoft.com/office/drawing/2014/main" id="{033A0C36-636C-624A-B02D-A94697B1BF6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43007" y="5247884"/>
                      <a:ext cx="411480" cy="406927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椭圆 29">
                      <a:extLst>
                        <a:ext uri="{FF2B5EF4-FFF2-40B4-BE49-F238E27FC236}">
                          <a16:creationId xmlns:a16="http://schemas.microsoft.com/office/drawing/2014/main" id="{DF239A80-4FD8-6C43-8CF3-2819CE6FB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0640" y="5258186"/>
                      <a:ext cx="411480" cy="406927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lIns="182880" bIns="9144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/>
                    </a:p>
                  </p:txBody>
                </p:sp>
              </mc:Choice>
              <mc:Fallback xmlns="">
                <p:sp>
                  <p:nvSpPr>
                    <p:cNvPr id="14" name="椭圆 29">
                      <a:extLst>
                        <a:ext uri="{FF2B5EF4-FFF2-40B4-BE49-F238E27FC236}">
                          <a16:creationId xmlns:a16="http://schemas.microsoft.com/office/drawing/2014/main" id="{DF239A80-4FD8-6C43-8CF3-2819CE6FB7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0640" y="5258186"/>
                      <a:ext cx="411480" cy="406927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椭圆 30">
                      <a:extLst>
                        <a:ext uri="{FF2B5EF4-FFF2-40B4-BE49-F238E27FC236}">
                          <a16:creationId xmlns:a16="http://schemas.microsoft.com/office/drawing/2014/main" id="{60C53D44-0D0A-5544-A1F9-CCC39B80F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40855" y="5276983"/>
                      <a:ext cx="411480" cy="406927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lIns="182880" bIns="9144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2000"/>
                    </a:p>
                  </p:txBody>
                </p:sp>
              </mc:Choice>
              <mc:Fallback xmlns="">
                <p:sp>
                  <p:nvSpPr>
                    <p:cNvPr id="15" name="椭圆 30">
                      <a:extLst>
                        <a:ext uri="{FF2B5EF4-FFF2-40B4-BE49-F238E27FC236}">
                          <a16:creationId xmlns:a16="http://schemas.microsoft.com/office/drawing/2014/main" id="{60C53D44-0D0A-5544-A1F9-CCC39B80F7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0855" y="5276983"/>
                      <a:ext cx="411480" cy="406927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文本框 43">
                  <a:extLst>
                    <a:ext uri="{FF2B5EF4-FFF2-40B4-BE49-F238E27FC236}">
                      <a16:creationId xmlns:a16="http://schemas.microsoft.com/office/drawing/2014/main" id="{4D640F4D-1172-E746-A280-61EE9B33C9E9}"/>
                    </a:ext>
                  </a:extLst>
                </p:cNvPr>
                <p:cNvSpPr txBox="1"/>
                <p:nvPr/>
              </p:nvSpPr>
              <p:spPr>
                <a:xfrm>
                  <a:off x="5134905" y="4456835"/>
                  <a:ext cx="5020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800"/>
                    <a:t>……</a:t>
                  </a:r>
                  <a:endParaRPr kumimoji="1" lang="zh-CN" altLang="en-US" sz="1800"/>
                </a:p>
              </p:txBody>
            </p:sp>
            <p:cxnSp>
              <p:nvCxnSpPr>
                <p:cNvPr id="17" name="直线箭头连接符 686">
                  <a:extLst>
                    <a:ext uri="{FF2B5EF4-FFF2-40B4-BE49-F238E27FC236}">
                      <a16:creationId xmlns:a16="http://schemas.microsoft.com/office/drawing/2014/main" id="{DDF86B3E-259A-C744-AAD3-29EE7A3DC859}"/>
                    </a:ext>
                  </a:extLst>
                </p:cNvPr>
                <p:cNvCxnSpPr>
                  <a:endCxn id="20" idx="0"/>
                </p:cNvCxnSpPr>
                <p:nvPr/>
              </p:nvCxnSpPr>
              <p:spPr>
                <a:xfrm>
                  <a:off x="4294440" y="4895206"/>
                  <a:ext cx="1940" cy="3629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线箭头连接符 707">
                  <a:extLst>
                    <a:ext uri="{FF2B5EF4-FFF2-40B4-BE49-F238E27FC236}">
                      <a16:creationId xmlns:a16="http://schemas.microsoft.com/office/drawing/2014/main" id="{84337BD0-F842-7C48-96AC-17986C2F56DC}"/>
                    </a:ext>
                  </a:extLst>
                </p:cNvPr>
                <p:cNvCxnSpPr>
                  <a:stCxn id="18" idx="4"/>
                </p:cNvCxnSpPr>
                <p:nvPr/>
              </p:nvCxnSpPr>
              <p:spPr>
                <a:xfrm>
                  <a:off x="6446595" y="4895855"/>
                  <a:ext cx="0" cy="3811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线箭头连接符 931">
                  <a:extLst>
                    <a:ext uri="{FF2B5EF4-FFF2-40B4-BE49-F238E27FC236}">
                      <a16:creationId xmlns:a16="http://schemas.microsoft.com/office/drawing/2014/main" id="{F259A9A3-23DD-A040-83C1-7A6007BD9B1B}"/>
                    </a:ext>
                  </a:extLst>
                </p:cNvPr>
                <p:cNvCxnSpPr>
                  <a:cxnSpLocks/>
                  <a:endCxn id="19" idx="0"/>
                </p:cNvCxnSpPr>
                <p:nvPr/>
              </p:nvCxnSpPr>
              <p:spPr>
                <a:xfrm>
                  <a:off x="2848640" y="4900357"/>
                  <a:ext cx="107" cy="3475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线箭头连接符 934">
                  <a:extLst>
                    <a:ext uri="{FF2B5EF4-FFF2-40B4-BE49-F238E27FC236}">
                      <a16:creationId xmlns:a16="http://schemas.microsoft.com/office/drawing/2014/main" id="{6D8CB9D9-ADF3-0445-8BA5-4CD18B3850B1}"/>
                    </a:ext>
                  </a:extLst>
                </p:cNvPr>
                <p:cNvCxnSpPr/>
                <p:nvPr/>
              </p:nvCxnSpPr>
              <p:spPr>
                <a:xfrm flipV="1">
                  <a:off x="3054380" y="4697318"/>
                  <a:ext cx="1034320" cy="51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8D2B0255-59CD-AF41-949D-832CB315E6BF}"/>
                      </a:ext>
                    </a:extLst>
                  </p:cNvPr>
                  <p:cNvSpPr/>
                  <p:nvPr/>
                </p:nvSpPr>
                <p:spPr>
                  <a:xfrm>
                    <a:off x="2901031" y="1651131"/>
                    <a:ext cx="411480" cy="39577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lIns="18288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Han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Han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Han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000"/>
                  </a:p>
                </p:txBody>
              </p:sp>
            </mc:Choice>
            <mc:Fallback xmlns=""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8D2B0255-59CD-AF41-949D-832CB315E6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1031" y="1651131"/>
                    <a:ext cx="411480" cy="39577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椭圆 25">
                    <a:extLst>
                      <a:ext uri="{FF2B5EF4-FFF2-40B4-BE49-F238E27FC236}">
                        <a16:creationId xmlns:a16="http://schemas.microsoft.com/office/drawing/2014/main" id="{5A5FFEEE-2322-654D-8F69-253C76D5F9C8}"/>
                      </a:ext>
                    </a:extLst>
                  </p:cNvPr>
                  <p:cNvSpPr/>
                  <p:nvPr/>
                </p:nvSpPr>
                <p:spPr>
                  <a:xfrm>
                    <a:off x="1455231" y="1656282"/>
                    <a:ext cx="411480" cy="39577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lIns="18288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Han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Han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Han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000"/>
                  </a:p>
                </p:txBody>
              </p:sp>
            </mc:Choice>
            <mc:Fallback xmlns="">
              <p:sp>
                <p:nvSpPr>
                  <p:cNvPr id="10" name="椭圆 25">
                    <a:extLst>
                      <a:ext uri="{FF2B5EF4-FFF2-40B4-BE49-F238E27FC236}">
                        <a16:creationId xmlns:a16="http://schemas.microsoft.com/office/drawing/2014/main" id="{5A5FFEEE-2322-654D-8F69-253C76D5F9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5231" y="1656282"/>
                    <a:ext cx="411480" cy="39577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线箭头连接符 934">
                <a:extLst>
                  <a:ext uri="{FF2B5EF4-FFF2-40B4-BE49-F238E27FC236}">
                    <a16:creationId xmlns:a16="http://schemas.microsoft.com/office/drawing/2014/main" id="{31511149-7AC0-7D4A-A78D-6FCEA7B5C9CD}"/>
                  </a:ext>
                </a:extLst>
              </p:cNvPr>
              <p:cNvCxnSpPr/>
              <p:nvPr/>
            </p:nvCxnSpPr>
            <p:spPr>
              <a:xfrm>
                <a:off x="3312511" y="1849019"/>
                <a:ext cx="5534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线箭头连接符 934">
              <a:extLst>
                <a:ext uri="{FF2B5EF4-FFF2-40B4-BE49-F238E27FC236}">
                  <a16:creationId xmlns:a16="http://schemas.microsoft.com/office/drawing/2014/main" id="{9C169909-E3B2-924C-86A1-E6A0A93FC067}"/>
                </a:ext>
              </a:extLst>
            </p:cNvPr>
            <p:cNvCxnSpPr>
              <a:endCxn id="18" idx="2"/>
            </p:cNvCxnSpPr>
            <p:nvPr/>
          </p:nvCxnSpPr>
          <p:spPr>
            <a:xfrm>
              <a:off x="4499723" y="1849019"/>
              <a:ext cx="553463" cy="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063083-E738-1F4B-B039-59650140527F}"/>
                  </a:ext>
                </a:extLst>
              </p:cNvPr>
              <p:cNvSpPr/>
              <p:nvPr/>
            </p:nvSpPr>
            <p:spPr>
              <a:xfrm>
                <a:off x="655030" y="1274166"/>
                <a:ext cx="7889594" cy="879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sz="1800"/>
                  <a:t>,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80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CN" sz="180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18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063083-E738-1F4B-B039-596501405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0" y="1274166"/>
                <a:ext cx="7889594" cy="879664"/>
              </a:xfrm>
              <a:prstGeom prst="rect">
                <a:avLst/>
              </a:prstGeom>
              <a:blipFill>
                <a:blip r:embed="rId9"/>
                <a:stretch>
                  <a:fillRect l="-482" b="-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251E4A09-9C93-F249-BA2F-419F864BDA7D}"/>
              </a:ext>
            </a:extLst>
          </p:cNvPr>
          <p:cNvSpPr txBox="1"/>
          <p:nvPr/>
        </p:nvSpPr>
        <p:spPr>
          <a:xfrm>
            <a:off x="655030" y="3003545"/>
            <a:ext cx="36480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800" b="1">
                <a:solidFill>
                  <a:schemeClr val="accent2"/>
                </a:solidFill>
              </a:rPr>
              <a:t>Transition sampling + MPF operator:</a:t>
            </a:r>
            <a:endParaRPr kumimoji="1" lang="en-US" altLang="zh-CN" sz="1800" b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EFA4D00-8541-B944-B9D6-D41F58823229}"/>
                  </a:ext>
                </a:extLst>
              </p:cNvPr>
              <p:cNvSpPr/>
              <p:nvPr/>
            </p:nvSpPr>
            <p:spPr>
              <a:xfrm>
                <a:off x="606481" y="3376321"/>
                <a:ext cx="3373243" cy="888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CN" sz="1800" b="0" i="1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 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𝒳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180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EFA4D00-8541-B944-B9D6-D41F58823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81" y="3376321"/>
                <a:ext cx="3373243" cy="888192"/>
              </a:xfrm>
              <a:prstGeom prst="rect">
                <a:avLst/>
              </a:prstGeom>
              <a:blipFill>
                <a:blip r:embed="rId10"/>
                <a:stretch>
                  <a:fillRect l="-1132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3394205" y="3963010"/>
            <a:ext cx="4845394" cy="246221"/>
            <a:chOff x="2621794" y="3817919"/>
            <a:chExt cx="4845394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EC3747E-C9CC-9841-B212-4D6516B09F55}"/>
                    </a:ext>
                  </a:extLst>
                </p:cNvPr>
                <p:cNvSpPr txBox="1"/>
                <p:nvPr/>
              </p:nvSpPr>
              <p:spPr>
                <a:xfrm>
                  <a:off x="3010134" y="3817919"/>
                  <a:ext cx="445705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CN" sz="1600" b="0">
                      <a:solidFill>
                        <a:srgbClr val="142693"/>
                      </a:solidFill>
                    </a:rPr>
                    <a:t>A Bayesian update from 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rgbClr val="1426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1600" b="0" i="1" smtClean="0">
                          <a:solidFill>
                            <a:srgbClr val="14269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1600" b="0" i="1" smtClean="0">
                          <a:solidFill>
                            <a:srgbClr val="14269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zh-CN" sz="1600" b="0" i="1" smtClean="0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600" b="0" i="1" smtClean="0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600" b="0" i="1" smtClean="0">
                          <a:solidFill>
                            <a:srgbClr val="14269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zh-CN" altLang="en-US" sz="1600">
                      <a:solidFill>
                        <a:srgbClr val="142693"/>
                      </a:solidFill>
                    </a:rPr>
                    <a:t> </a:t>
                  </a:r>
                  <a:r>
                    <a:rPr kumimoji="1" lang="en-US" altLang="zh-CN" sz="1600">
                      <a:solidFill>
                        <a:srgbClr val="142693"/>
                      </a:solidFill>
                    </a:rPr>
                    <a:t>to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solidFill>
                            <a:srgbClr val="14269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1600" i="1">
                          <a:solidFill>
                            <a:srgbClr val="14269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600" i="1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i="1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1600" i="1">
                          <a:solidFill>
                            <a:srgbClr val="14269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1600" i="1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1600" i="1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zh-CN" sz="1600" i="1">
                              <a:solidFill>
                                <a:srgbClr val="14269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1600" i="1">
                          <a:solidFill>
                            <a:srgbClr val="14269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1" lang="zh-CN" altLang="en-US" sz="1600">
                    <a:solidFill>
                      <a:srgbClr val="142693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EC3747E-C9CC-9841-B212-4D6516B09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134" y="3817919"/>
                  <a:ext cx="44570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732" t="-24390" r="-123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FE31E25D-D234-F04E-A8AE-785A59C987FC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2621794" y="3941030"/>
              <a:ext cx="388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211280" y="2473852"/>
            <a:ext cx="7277466" cy="431812"/>
            <a:chOff x="1285841" y="2382845"/>
            <a:chExt cx="7277466" cy="4318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937D014-1AE5-554A-9743-C8AB9725909C}"/>
                    </a:ext>
                  </a:extLst>
                </p:cNvPr>
                <p:cNvSpPr txBox="1"/>
                <p:nvPr/>
              </p:nvSpPr>
              <p:spPr>
                <a:xfrm>
                  <a:off x="4034512" y="2505956"/>
                  <a:ext cx="78701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60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937D014-1AE5-554A-9743-C8AB97259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512" y="2505956"/>
                  <a:ext cx="787010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6202" r="-8527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0E1D94EE-246D-CE42-9A99-716131E424E3}"/>
                    </a:ext>
                  </a:extLst>
                </p:cNvPr>
                <p:cNvSpPr/>
                <p:nvPr/>
              </p:nvSpPr>
              <p:spPr>
                <a:xfrm>
                  <a:off x="5283895" y="2433774"/>
                  <a:ext cx="110305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:2</m:t>
                            </m:r>
                          </m:sub>
                        </m:s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0E1D94EE-246D-CE42-9A99-716131E42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895" y="2433774"/>
                  <a:ext cx="1103059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55599A4-03B8-134B-AFAD-2979B2CDE103}"/>
                    </a:ext>
                  </a:extLst>
                </p:cNvPr>
                <p:cNvSpPr/>
                <p:nvPr/>
              </p:nvSpPr>
              <p:spPr>
                <a:xfrm>
                  <a:off x="7349321" y="2433774"/>
                  <a:ext cx="121398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55599A4-03B8-134B-AFAD-2979B2CDE1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321" y="2433774"/>
                  <a:ext cx="121398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F29483C4-0B98-604E-956A-2066C469F865}"/>
                </a:ext>
              </a:extLst>
            </p:cNvPr>
            <p:cNvCxnSpPr>
              <a:cxnSpLocks/>
            </p:cNvCxnSpPr>
            <p:nvPr/>
          </p:nvCxnSpPr>
          <p:spPr>
            <a:xfrm>
              <a:off x="4937758" y="2623928"/>
              <a:ext cx="2782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884DFD42-FE7B-3D4B-B207-4A80A401AAD1}"/>
                </a:ext>
              </a:extLst>
            </p:cNvPr>
            <p:cNvCxnSpPr>
              <a:cxnSpLocks/>
            </p:cNvCxnSpPr>
            <p:nvPr/>
          </p:nvCxnSpPr>
          <p:spPr>
            <a:xfrm>
              <a:off x="6306390" y="2623928"/>
              <a:ext cx="276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43">
              <a:extLst>
                <a:ext uri="{FF2B5EF4-FFF2-40B4-BE49-F238E27FC236}">
                  <a16:creationId xmlns:a16="http://schemas.microsoft.com/office/drawing/2014/main" id="{0B1C29F5-8C45-8142-9CE6-5B51C9BAC454}"/>
                </a:ext>
              </a:extLst>
            </p:cNvPr>
            <p:cNvSpPr txBox="1"/>
            <p:nvPr/>
          </p:nvSpPr>
          <p:spPr>
            <a:xfrm>
              <a:off x="6619427" y="238284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/>
                <a:t>……</a:t>
              </a:r>
              <a:endParaRPr kumimoji="1" lang="zh-CN" altLang="en-US" sz="1800"/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F034984-EF27-924A-9F99-5B7EEE21BBF7}"/>
                </a:ext>
              </a:extLst>
            </p:cNvPr>
            <p:cNvCxnSpPr>
              <a:cxnSpLocks/>
            </p:cNvCxnSpPr>
            <p:nvPr/>
          </p:nvCxnSpPr>
          <p:spPr>
            <a:xfrm>
              <a:off x="7121488" y="2623928"/>
              <a:ext cx="276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40C6955-554E-954E-94FD-B6411903BA23}"/>
                </a:ext>
              </a:extLst>
            </p:cNvPr>
            <p:cNvSpPr/>
            <p:nvPr/>
          </p:nvSpPr>
          <p:spPr>
            <a:xfrm>
              <a:off x="1285841" y="2445325"/>
              <a:ext cx="28432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800"/>
                <a:t>Marginal posteriors update: </a:t>
              </a:r>
              <a:endParaRPr lang="zh-CN" altLang="en-US" sz="180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89254" y="4435842"/>
            <a:ext cx="6006643" cy="2422158"/>
            <a:chOff x="277822" y="4289727"/>
            <a:chExt cx="4051328" cy="1395674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34D1802-E7A9-934E-B23F-B3C2C3F5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22" y="4289727"/>
              <a:ext cx="2013933" cy="13716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0D697C59-C61E-C24E-B1C8-A2B924D06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705" y="4313801"/>
              <a:ext cx="1999445" cy="1371600"/>
            </a:xfrm>
            <a:prstGeom prst="rect">
              <a:avLst/>
            </a:prstGeom>
          </p:spPr>
        </p:pic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E8F968B-A913-E340-A548-36A6FAC1E78A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sz="3600" b="1" dirty="0">
                <a:latin typeface="+mn-lt"/>
                <a:cs typeface="Calibri" panose="020F0502020204030204" pitchFamily="34" charset="0"/>
              </a:rPr>
              <a:t>Experiment 3: Hidden Markov Model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01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C30BE7-A6BC-2449-BA8E-A4471E674AB0}"/>
                  </a:ext>
                </a:extLst>
              </p:cNvPr>
              <p:cNvSpPr txBox="1"/>
              <p:nvPr/>
            </p:nvSpPr>
            <p:spPr>
              <a:xfrm>
                <a:off x="515851" y="684454"/>
                <a:ext cx="5467331" cy="258532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Bayesian Logistic Regression on MNIST dataset 8 vs 6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About 1.6M training images and 1932 testing images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Each data point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:=(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800" b="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18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Logistic Regression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8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Likelihood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ctrlP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kumimoji="1" lang="en-US" altLang="zh-CN" sz="1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800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CN" sz="18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C30BE7-A6BC-2449-BA8E-A4471E674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1" y="684454"/>
                <a:ext cx="5467331" cy="2585323"/>
              </a:xfrm>
              <a:prstGeom prst="rect">
                <a:avLst/>
              </a:prstGeom>
              <a:blipFill>
                <a:blip r:embed="rId3"/>
                <a:stretch>
                  <a:fillRect l="-928" b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左大括号 8">
            <a:extLst>
              <a:ext uri="{FF2B5EF4-FFF2-40B4-BE49-F238E27FC236}">
                <a16:creationId xmlns:a16="http://schemas.microsoft.com/office/drawing/2014/main" id="{FE547438-9562-7740-9322-D05B029B74C2}"/>
              </a:ext>
            </a:extLst>
          </p:cNvPr>
          <p:cNvSpPr/>
          <p:nvPr/>
        </p:nvSpPr>
        <p:spPr>
          <a:xfrm rot="16200000">
            <a:off x="3310025" y="1914897"/>
            <a:ext cx="91440" cy="219456"/>
          </a:xfrm>
          <a:prstGeom prst="leftBrace">
            <a:avLst>
              <a:gd name="adj1" fmla="val 3914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8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EB46EE-5440-0147-ABB1-D04EF87C3CAA}"/>
              </a:ext>
            </a:extLst>
          </p:cNvPr>
          <p:cNvSpPr/>
          <p:nvPr/>
        </p:nvSpPr>
        <p:spPr>
          <a:xfrm>
            <a:off x="2988707" y="1998785"/>
            <a:ext cx="714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/>
              <a:t>feature</a:t>
            </a:r>
            <a:endParaRPr lang="zh-CN" altLang="en-US" sz="1400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0B7BBAF0-79E4-1840-8F03-A6BDE2857940}"/>
              </a:ext>
            </a:extLst>
          </p:cNvPr>
          <p:cNvSpPr/>
          <p:nvPr/>
        </p:nvSpPr>
        <p:spPr>
          <a:xfrm rot="16200000">
            <a:off x="3818207" y="1914897"/>
            <a:ext cx="91440" cy="219456"/>
          </a:xfrm>
          <a:prstGeom prst="leftBrace">
            <a:avLst>
              <a:gd name="adj1" fmla="val 3914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800" b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3D1C30-68B0-084D-BC42-EE91F0F17EEA}"/>
              </a:ext>
            </a:extLst>
          </p:cNvPr>
          <p:cNvSpPr/>
          <p:nvPr/>
        </p:nvSpPr>
        <p:spPr>
          <a:xfrm>
            <a:off x="3608207" y="1998787"/>
            <a:ext cx="538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/>
              <a:t>label</a:t>
            </a:r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ACC1E64-7068-CB40-9762-5B4531C3B7E5}"/>
                  </a:ext>
                </a:extLst>
              </p:cNvPr>
              <p:cNvSpPr txBox="1"/>
              <p:nvPr/>
            </p:nvSpPr>
            <p:spPr>
              <a:xfrm>
                <a:off x="515851" y="3204136"/>
                <a:ext cx="7570919" cy="34163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Multi-task Environment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We reduce the dimension of the images to 50 by PCA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We </a:t>
                </a:r>
                <a:r>
                  <a:rPr kumimoji="1" lang="en-US" altLang="zh-CN" sz="1800" dirty="0">
                    <a:solidFill>
                      <a:srgbClr val="005493"/>
                    </a:solidFill>
                  </a:rPr>
                  <a:t>rotate</a:t>
                </a:r>
                <a:r>
                  <a:rPr kumimoji="1" lang="en-US" altLang="zh-CN" sz="1800" dirty="0"/>
                  <a:t> the first two components </a:t>
                </a:r>
                <a:r>
                  <a:rPr kumimoji="1" lang="en-US" altLang="zh-CN" sz="1800" dirty="0">
                    <a:solidFill>
                      <a:srgbClr val="005493"/>
                    </a:solidFill>
                  </a:rPr>
                  <a:t>by an angle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kumimoji="1" lang="en-US" altLang="zh-CN" sz="1800" i="1">
                        <a:solidFill>
                          <a:srgbClr val="005493"/>
                        </a:solidFill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1800" i="1">
                            <a:solidFill>
                              <a:srgbClr val="00549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solidFill>
                              <a:srgbClr val="005493"/>
                            </a:solidFill>
                            <a:latin typeface="Cambria Math" panose="02040503050406030204" pitchFamily="18" charset="0"/>
                          </a:rPr>
                          <m:t>−15</m:t>
                        </m:r>
                        <m:r>
                          <a:rPr kumimoji="1" lang="en-US" altLang="zh-CN" sz="1800" i="1">
                            <a:solidFill>
                              <a:srgbClr val="00549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kumimoji="1" lang="en-US" altLang="zh-CN" sz="1800" i="1">
                            <a:solidFill>
                              <a:srgbClr val="005493"/>
                            </a:solidFill>
                            <a:latin typeface="Cambria Math" panose="02040503050406030204" pitchFamily="18" charset="0"/>
                          </a:rPr>
                          <m:t>,15</m:t>
                        </m:r>
                        <m:r>
                          <a:rPr kumimoji="1" lang="en-US" altLang="zh-CN" sz="1800" i="1">
                            <a:solidFill>
                              <a:srgbClr val="00549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d>
                  </m:oMath>
                </a14:m>
                <a:endParaRPr kumimoji="1" lang="en-US" altLang="zh-CN" sz="1800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sz="1800" dirty="0"/>
                  <a:t>– The first two components account for more variability in the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Different rotation angle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𝜓</m:t>
                    </m:r>
                    <m:r>
                      <a:rPr kumimoji="1"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CN" sz="1800" dirty="0"/>
                  <a:t> different decision boundary</a:t>
                </a:r>
                <a:r>
                  <a:rPr kumimoji="1"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CN" sz="1800" dirty="0"/>
                  <a:t> different tasks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800" b="1" dirty="0">
                    <a:solidFill>
                      <a:schemeClr val="accent2"/>
                    </a:solidFill>
                  </a:rPr>
                  <a:t>Multi-task Training</a:t>
                </a:r>
                <a:endParaRPr kumimoji="1" lang="en-US" altLang="zh-CN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MPF operator will be learned from multiple training tasks with different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kumimoji="1" lang="en-US" altLang="zh-CN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/>
                  <a:t>Use the learned MPF as an online-learning algorithm during testing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ACC1E64-7068-CB40-9762-5B4531C3B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1" y="3204136"/>
                <a:ext cx="7570919" cy="3416320"/>
              </a:xfrm>
              <a:prstGeom prst="rect">
                <a:avLst/>
              </a:prstGeom>
              <a:blipFill>
                <a:blip r:embed="rId4"/>
                <a:stretch>
                  <a:fillRect l="-670" r="-503" b="-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77379D2A-B13D-684E-B863-6A83F89E94FE}"/>
              </a:ext>
            </a:extLst>
          </p:cNvPr>
          <p:cNvGrpSpPr/>
          <p:nvPr/>
        </p:nvGrpSpPr>
        <p:grpSpPr>
          <a:xfrm>
            <a:off x="9894466" y="-82481"/>
            <a:ext cx="799315" cy="3371205"/>
            <a:chOff x="7263307" y="874792"/>
            <a:chExt cx="1296742" cy="459784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AF6757B-035D-4F40-B21A-FBF114CC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842" r="29332" b="-565"/>
            <a:stretch/>
          </p:blipFill>
          <p:spPr>
            <a:xfrm>
              <a:off x="7263307" y="874792"/>
              <a:ext cx="659958" cy="459784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0E5F4C8-71B6-0C41-A068-35D449F21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847" r="9707"/>
            <a:stretch/>
          </p:blipFill>
          <p:spPr>
            <a:xfrm>
              <a:off x="7923265" y="874792"/>
              <a:ext cx="636784" cy="4572000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B59ABBF-2731-D442-BAD5-0A58617AB75F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sz="3600" b="1" dirty="0">
                <a:latin typeface="+mn-lt"/>
                <a:cs typeface="Calibri" panose="020F0502020204030204" pitchFamily="34" charset="0"/>
              </a:rPr>
              <a:t>Experiment 4: Generalization across Multitasks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9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BF70E19-2986-5246-B914-59C99E62134C}"/>
              </a:ext>
            </a:extLst>
          </p:cNvPr>
          <p:cNvSpPr txBox="1">
            <a:spLocks/>
          </p:cNvSpPr>
          <p:nvPr/>
        </p:nvSpPr>
        <p:spPr>
          <a:xfrm>
            <a:off x="404040" y="688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Neural Architecture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937F3D-61AD-4C41-8DD1-E757C84F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44" y="1338019"/>
            <a:ext cx="9725796" cy="3722878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0268543D-2BAD-2448-8739-7E4606F8D23C}"/>
              </a:ext>
            </a:extLst>
          </p:cNvPr>
          <p:cNvGrpSpPr/>
          <p:nvPr/>
        </p:nvGrpSpPr>
        <p:grpSpPr>
          <a:xfrm>
            <a:off x="139266" y="1252788"/>
            <a:ext cx="3207438" cy="3520380"/>
            <a:chOff x="139266" y="1252788"/>
            <a:chExt cx="3207438" cy="3520380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C8934A4D-94D2-3940-AB03-02237936531B}"/>
                </a:ext>
              </a:extLst>
            </p:cNvPr>
            <p:cNvSpPr/>
            <p:nvPr/>
          </p:nvSpPr>
          <p:spPr>
            <a:xfrm>
              <a:off x="2724912" y="1600273"/>
              <a:ext cx="621792" cy="26817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82426B99-82B0-5141-8DC5-BF599669DDF9}"/>
                </a:ext>
              </a:extLst>
            </p:cNvPr>
            <p:cNvSpPr/>
            <p:nvPr/>
          </p:nvSpPr>
          <p:spPr>
            <a:xfrm>
              <a:off x="2511552" y="2004210"/>
              <a:ext cx="743712" cy="26817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6CDE8BA7-9E58-2F4E-8EAF-ABE5DBCD3508}"/>
                </a:ext>
              </a:extLst>
            </p:cNvPr>
            <p:cNvSpPr/>
            <p:nvPr/>
          </p:nvSpPr>
          <p:spPr>
            <a:xfrm>
              <a:off x="2380488" y="2695049"/>
              <a:ext cx="902208" cy="26817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3200CCE7-DF09-6D4F-9B60-23DD70E5E889}"/>
                </a:ext>
              </a:extLst>
            </p:cNvPr>
            <p:cNvSpPr/>
            <p:nvPr/>
          </p:nvSpPr>
          <p:spPr>
            <a:xfrm>
              <a:off x="2508504" y="4575665"/>
              <a:ext cx="701040" cy="197503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30BCE9A-8A5D-B649-9C8C-2755F49568D9}"/>
                </a:ext>
              </a:extLst>
            </p:cNvPr>
            <p:cNvSpPr txBox="1"/>
            <p:nvPr/>
          </p:nvSpPr>
          <p:spPr>
            <a:xfrm>
              <a:off x="139266" y="1252788"/>
              <a:ext cx="24060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not motivated by ODE,</a:t>
              </a:r>
            </a:p>
            <a:p>
              <a:r>
                <a:rPr kumimoji="1"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but found related</a:t>
              </a:r>
              <a:endParaRPr kumimoji="1" lang="zh-CN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4300CC4-EBAE-964E-9453-CFCD2FA11603}"/>
              </a:ext>
            </a:extLst>
          </p:cNvPr>
          <p:cNvGrpSpPr/>
          <p:nvPr/>
        </p:nvGrpSpPr>
        <p:grpSpPr>
          <a:xfrm>
            <a:off x="139266" y="3033724"/>
            <a:ext cx="3600630" cy="2037729"/>
            <a:chOff x="139266" y="3033724"/>
            <a:chExt cx="3600630" cy="2037729"/>
          </a:xfrm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150215F8-A91C-6C49-949D-9DDFF9C4A350}"/>
                </a:ext>
              </a:extLst>
            </p:cNvPr>
            <p:cNvSpPr/>
            <p:nvPr/>
          </p:nvSpPr>
          <p:spPr>
            <a:xfrm>
              <a:off x="2508504" y="3160825"/>
              <a:ext cx="1030224" cy="268175"/>
            </a:xfrm>
            <a:prstGeom prst="round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DB1C8091-188A-4142-A459-4279DD0FBAE7}"/>
                </a:ext>
              </a:extLst>
            </p:cNvPr>
            <p:cNvSpPr/>
            <p:nvPr/>
          </p:nvSpPr>
          <p:spPr>
            <a:xfrm>
              <a:off x="1877568" y="3625066"/>
              <a:ext cx="1344168" cy="268175"/>
            </a:xfrm>
            <a:prstGeom prst="round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72B9EABD-0DB8-7142-9AE8-EA189CDCB205}"/>
                </a:ext>
              </a:extLst>
            </p:cNvPr>
            <p:cNvSpPr/>
            <p:nvPr/>
          </p:nvSpPr>
          <p:spPr>
            <a:xfrm>
              <a:off x="1975104" y="4074806"/>
              <a:ext cx="1764792" cy="268175"/>
            </a:xfrm>
            <a:prstGeom prst="round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272FB76B-D85E-8E49-8F7D-24C2C4F94DA4}"/>
                </a:ext>
              </a:extLst>
            </p:cNvPr>
            <p:cNvSpPr/>
            <p:nvPr/>
          </p:nvSpPr>
          <p:spPr>
            <a:xfrm>
              <a:off x="1949196" y="4803278"/>
              <a:ext cx="1260348" cy="268175"/>
            </a:xfrm>
            <a:prstGeom prst="round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A7DF7AF-C079-C340-A76A-D0A5E2BE5D98}"/>
                </a:ext>
              </a:extLst>
            </p:cNvPr>
            <p:cNvSpPr txBox="1"/>
            <p:nvPr/>
          </p:nvSpPr>
          <p:spPr>
            <a:xfrm>
              <a:off x="139266" y="3033724"/>
              <a:ext cx="1930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7030A0"/>
                  </a:solidFill>
                </a:rPr>
                <a:t>based on </a:t>
              </a:r>
            </a:p>
            <a:p>
              <a:r>
                <a:rPr kumimoji="1" lang="en-US" altLang="zh-CN" b="1" dirty="0">
                  <a:solidFill>
                    <a:srgbClr val="7030A0"/>
                  </a:solidFill>
                </a:rPr>
                <a:t>ODE discretization</a:t>
              </a:r>
              <a:endParaRPr kumimoji="1" lang="zh-CN" alt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04CACD9-30BA-274C-ADEF-74A92CA042A7}"/>
              </a:ext>
            </a:extLst>
          </p:cNvPr>
          <p:cNvGrpSpPr/>
          <p:nvPr/>
        </p:nvGrpSpPr>
        <p:grpSpPr>
          <a:xfrm>
            <a:off x="1161020" y="5266738"/>
            <a:ext cx="7634747" cy="1232686"/>
            <a:chOff x="1161020" y="5266738"/>
            <a:chExt cx="7634747" cy="12326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682AE-413A-4594-AE38-6DD2FE40526E}"/>
                </a:ext>
              </a:extLst>
            </p:cNvPr>
            <p:cNvSpPr txBox="1"/>
            <p:nvPr/>
          </p:nvSpPr>
          <p:spPr>
            <a:xfrm>
              <a:off x="1161020" y="5266738"/>
              <a:ext cx="7634747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/>
                <a:t>Why these architectures are expected to be good?</a:t>
              </a:r>
            </a:p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cs typeface="Calibri"/>
                </a:rPr>
                <a:t>Neural Network is not targeted at solving certain ODEs. </a:t>
              </a:r>
            </a:p>
            <a:p>
              <a:r>
                <a:rPr lang="en-US" sz="2400" b="1" dirty="0">
                  <a:cs typeface="Calibri"/>
                </a:rPr>
                <a:t>Solve an ODE more accurately                   better prediction</a:t>
              </a:r>
              <a:endParaRPr lang="en-US" sz="2400" b="1" dirty="0"/>
            </a:p>
          </p:txBody>
        </p:sp>
        <p:sp>
          <p:nvSpPr>
            <p:cNvPr id="39" name="右箭头 38">
              <a:extLst>
                <a:ext uri="{FF2B5EF4-FFF2-40B4-BE49-F238E27FC236}">
                  <a16:creationId xmlns:a16="http://schemas.microsoft.com/office/drawing/2014/main" id="{5815F74B-5109-2A4D-9506-67C77B22C149}"/>
                </a:ext>
              </a:extLst>
            </p:cNvPr>
            <p:cNvSpPr/>
            <p:nvPr/>
          </p:nvSpPr>
          <p:spPr>
            <a:xfrm>
              <a:off x="5215468" y="6146405"/>
              <a:ext cx="970844" cy="183642"/>
            </a:xfrm>
            <a:prstGeom prst="rightArrow">
              <a:avLst>
                <a:gd name="adj1" fmla="val 30328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乘 39">
              <a:extLst>
                <a:ext uri="{FF2B5EF4-FFF2-40B4-BE49-F238E27FC236}">
                  <a16:creationId xmlns:a16="http://schemas.microsoft.com/office/drawing/2014/main" id="{E870939A-BB4D-7248-996F-911DC594535A}"/>
                </a:ext>
              </a:extLst>
            </p:cNvPr>
            <p:cNvSpPr/>
            <p:nvPr/>
          </p:nvSpPr>
          <p:spPr>
            <a:xfrm>
              <a:off x="5373513" y="5971471"/>
              <a:ext cx="632177" cy="527953"/>
            </a:xfrm>
            <a:prstGeom prst="mathMultiply">
              <a:avLst>
                <a:gd name="adj1" fmla="val 641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FE4FDCD-F09C-EF40-9ACE-835D238738D7}"/>
              </a:ext>
            </a:extLst>
          </p:cNvPr>
          <p:cNvGrpSpPr/>
          <p:nvPr/>
        </p:nvGrpSpPr>
        <p:grpSpPr>
          <a:xfrm>
            <a:off x="4290241" y="1600273"/>
            <a:ext cx="7445302" cy="4652692"/>
            <a:chOff x="4290241" y="1600273"/>
            <a:chExt cx="7445302" cy="465269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6D21C44-1B5A-974E-83F0-37710CA2A6DE}"/>
                </a:ext>
              </a:extLst>
            </p:cNvPr>
            <p:cNvGrpSpPr/>
            <p:nvPr/>
          </p:nvGrpSpPr>
          <p:grpSpPr>
            <a:xfrm>
              <a:off x="4290241" y="1600273"/>
              <a:ext cx="7445302" cy="4652692"/>
              <a:chOff x="4255598" y="1606518"/>
              <a:chExt cx="7445302" cy="4652692"/>
            </a:xfrm>
          </p:grpSpPr>
          <p:sp>
            <p:nvSpPr>
              <p:cNvPr id="30" name="矩形标注 29">
                <a:extLst>
                  <a:ext uri="{FF2B5EF4-FFF2-40B4-BE49-F238E27FC236}">
                    <a16:creationId xmlns:a16="http://schemas.microsoft.com/office/drawing/2014/main" id="{C11AF36B-4038-FA4C-8C6D-2DD63247BC5C}"/>
                  </a:ext>
                </a:extLst>
              </p:cNvPr>
              <p:cNvSpPr/>
              <p:nvPr/>
            </p:nvSpPr>
            <p:spPr>
              <a:xfrm>
                <a:off x="4255598" y="1606518"/>
                <a:ext cx="7445302" cy="4652692"/>
              </a:xfrm>
              <a:prstGeom prst="wedgeRectCallout">
                <a:avLst>
                  <a:gd name="adj1" fmla="val -63395"/>
                  <a:gd name="adj2" fmla="val -24413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26000">
                    <a:schemeClr val="accent2">
                      <a:lumMod val="20000"/>
                      <a:lumOff val="8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D2715D88-E53E-7243-9B4F-C1EA6576E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524" y="2584700"/>
                <a:ext cx="1889750" cy="3529052"/>
              </a:xfrm>
              <a:prstGeom prst="rect">
                <a:avLst/>
              </a:prstGeom>
            </p:spPr>
          </p:pic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E112BAF-DDE1-FB48-9A63-BF4ADACE14AE}"/>
                  </a:ext>
                </a:extLst>
              </p:cNvPr>
              <p:cNvSpPr txBox="1"/>
              <p:nvPr/>
            </p:nvSpPr>
            <p:spPr>
              <a:xfrm>
                <a:off x="6560287" y="2107944"/>
                <a:ext cx="14116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Runge-</a:t>
                </a:r>
                <a:r>
                  <a:rPr kumimoji="1" lang="en-US" altLang="zh-CN" b="1" dirty="0" err="1"/>
                  <a:t>Kutta</a:t>
                </a:r>
                <a:endParaRPr kumimoji="1" lang="zh-CN" altLang="en-US" b="1" dirty="0"/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A7841FC6-F96D-5B47-82F7-D3E631320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8193" y="2437199"/>
                <a:ext cx="1889750" cy="574335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0C92CD8B-453B-C14A-BA0F-9C98D7993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8193" y="3429000"/>
                <a:ext cx="4906274" cy="1364903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12D73E2-E0D1-A04F-B49B-0A068D79E8EF}"/>
                  </a:ext>
                </a:extLst>
              </p:cNvPr>
              <p:cNvSpPr txBox="1"/>
              <p:nvPr/>
            </p:nvSpPr>
            <p:spPr>
              <a:xfrm>
                <a:off x="6589708" y="2988887"/>
                <a:ext cx="14116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where</a:t>
                </a:r>
                <a:endParaRPr kumimoji="1" lang="zh-CN" altLang="en-US" dirty="0"/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A1F5892-A841-5F4F-93C3-72900F42DD6D}"/>
                </a:ext>
              </a:extLst>
            </p:cNvPr>
            <p:cNvSpPr txBox="1"/>
            <p:nvPr/>
          </p:nvSpPr>
          <p:spPr>
            <a:xfrm>
              <a:off x="4509619" y="2105970"/>
              <a:ext cx="1411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err="1"/>
                <a:t>FractalNet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155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B24F91F-D45B-7147-9FD2-0D85AAEAFAF1}"/>
              </a:ext>
            </a:extLst>
          </p:cNvPr>
          <p:cNvGrpSpPr/>
          <p:nvPr/>
        </p:nvGrpSpPr>
        <p:grpSpPr>
          <a:xfrm>
            <a:off x="9894466" y="-82481"/>
            <a:ext cx="799315" cy="3371205"/>
            <a:chOff x="7263307" y="874792"/>
            <a:chExt cx="1296742" cy="45978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0BDADC-72AE-9E48-813B-A9A4A5642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42" r="29332" b="-565"/>
            <a:stretch/>
          </p:blipFill>
          <p:spPr>
            <a:xfrm>
              <a:off x="7263307" y="874792"/>
              <a:ext cx="659958" cy="459784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4AC6392-CF9D-6047-9E47-1CED604BE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847" r="9707"/>
            <a:stretch/>
          </p:blipFill>
          <p:spPr>
            <a:xfrm>
              <a:off x="7923265" y="874792"/>
              <a:ext cx="636784" cy="4572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ACC1E64-7068-CB40-9762-5B4531C3B7E5}"/>
                  </a:ext>
                </a:extLst>
              </p:cNvPr>
              <p:cNvSpPr txBox="1"/>
              <p:nvPr/>
            </p:nvSpPr>
            <p:spPr>
              <a:xfrm>
                <a:off x="583492" y="665358"/>
                <a:ext cx="8412479" cy="235449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b="1">
                    <a:solidFill>
                      <a:schemeClr val="accent2"/>
                    </a:solidFill>
                  </a:rPr>
                  <a:t>  Testing as Online learning: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Hans" altLang="en-US" sz="1600"/>
                  <a:t>（</a:t>
                </a:r>
                <a:r>
                  <a:rPr kumimoji="1" lang="en-US" altLang="zh-Hans" sz="1600"/>
                  <a:t>1</a:t>
                </a:r>
                <a:r>
                  <a:rPr kumimoji="1" lang="zh-Hans" altLang="en-US" sz="1600"/>
                  <a:t>）</a:t>
                </a:r>
                <a:r>
                  <a:rPr kumimoji="1" lang="en-US" altLang="zh-CN" sz="1600"/>
                  <a:t>All algorithms start with a set of particles sampled from the prior;</a:t>
                </a:r>
                <a:endParaRPr kumimoji="1" lang="en-US" altLang="zh-CN" sz="1800"/>
              </a:p>
              <a:p>
                <a:pPr>
                  <a:lnSpc>
                    <a:spcPct val="150000"/>
                  </a:lnSpc>
                </a:pPr>
                <a:r>
                  <a:rPr kumimoji="1" lang="zh-Hans" altLang="en-US" sz="1600"/>
                  <a:t>（</a:t>
                </a:r>
                <a:r>
                  <a:rPr kumimoji="1" lang="en-US" altLang="zh-Hans" sz="1600"/>
                  <a:t>2</a:t>
                </a:r>
                <a:r>
                  <a:rPr kumimoji="1" lang="zh-Hans" altLang="en-US" sz="1600"/>
                  <a:t>）</a:t>
                </a:r>
                <a:r>
                  <a:rPr kumimoji="1" lang="en-US" altLang="zh-Hans" sz="1600"/>
                  <a:t>Each algorithm </a:t>
                </a:r>
                <a:r>
                  <a:rPr kumimoji="1" lang="en-US" altLang="zh-Hans" sz="1600">
                    <a:solidFill>
                      <a:srgbClr val="005493"/>
                    </a:solidFill>
                  </a:rPr>
                  <a:t>makes predictions </a:t>
                </a:r>
                <a:r>
                  <a:rPr kumimoji="1" lang="en-US" altLang="zh-Hans" sz="1600"/>
                  <a:t>to the encountered batch of 32 images;</a:t>
                </a:r>
                <a:endParaRPr kumimoji="1" lang="en-US" altLang="zh-Hans" sz="1800"/>
              </a:p>
              <a:p>
                <a:pPr>
                  <a:lnSpc>
                    <a:spcPct val="150000"/>
                  </a:lnSpc>
                </a:pPr>
                <a:r>
                  <a:rPr kumimoji="1" lang="zh-Hans" altLang="en-US" sz="1600"/>
                  <a:t>（</a:t>
                </a:r>
                <a:r>
                  <a:rPr kumimoji="1" lang="en-US" altLang="zh-Hans" sz="1600"/>
                  <a:t>3</a:t>
                </a:r>
                <a:r>
                  <a:rPr kumimoji="1" lang="zh-Hans" altLang="en-US" sz="1600"/>
                  <a:t>）</a:t>
                </a:r>
                <a:r>
                  <a:rPr kumimoji="1" lang="en-US" altLang="zh-Hans" sz="1600"/>
                  <a:t>All algorithms </a:t>
                </a:r>
                <a:r>
                  <a:rPr kumimoji="1" lang="en-US" altLang="zh-Hans" sz="1600">
                    <a:solidFill>
                      <a:schemeClr val="accent2"/>
                    </a:solidFill>
                  </a:rPr>
                  <a:t>observe true labels </a:t>
                </a:r>
                <a:r>
                  <a:rPr kumimoji="1" lang="en-US" altLang="zh-Hans" sz="1600"/>
                  <a:t>of the encountered batch;</a:t>
                </a:r>
                <a:endParaRPr kumimoji="1" lang="en-US" altLang="zh-Hans" sz="1800"/>
              </a:p>
              <a:p>
                <a:pPr>
                  <a:lnSpc>
                    <a:spcPct val="150000"/>
                  </a:lnSpc>
                </a:pPr>
                <a:r>
                  <a:rPr kumimoji="1" lang="zh-Hans" altLang="en-US" sz="1600"/>
                  <a:t>（</a:t>
                </a:r>
                <a:r>
                  <a:rPr kumimoji="1" lang="en-US" altLang="zh-Hans" sz="1600"/>
                  <a:t>4</a:t>
                </a:r>
                <a:r>
                  <a:rPr kumimoji="1" lang="zh-Hans" altLang="en-US" sz="1600"/>
                  <a:t>）</a:t>
                </a:r>
                <a:r>
                  <a:rPr kumimoji="1" lang="en-US" altLang="zh-Hans" sz="1600"/>
                  <a:t>Each algorithm </a:t>
                </a:r>
                <a:r>
                  <a:rPr kumimoji="1" lang="en-US" altLang="zh-Hans" sz="1600">
                    <a:solidFill>
                      <a:schemeClr val="accent6">
                        <a:lumMod val="75000"/>
                      </a:schemeClr>
                    </a:solidFill>
                  </a:rPr>
                  <a:t>updates its particles </a:t>
                </a:r>
                <a:r>
                  <a:rPr kumimoji="1" lang="en-US" altLang="zh-Hans" sz="1600"/>
                  <a:t>and then make predictions to next batch;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Hans" altLang="en-US" sz="1600"/>
                  <a:t>（</a:t>
                </a:r>
                <a:r>
                  <a:rPr kumimoji="1" lang="en-US" altLang="zh-Hans" sz="1600">
                    <a:solidFill>
                      <a:srgbClr val="005493"/>
                    </a:solidFill>
                  </a:rPr>
                  <a:t>predict</a:t>
                </a:r>
                <a:r>
                  <a:rPr kumimoji="1" lang="en-US" altLang="zh-Hans" sz="1600"/>
                  <a:t> </a:t>
                </a:r>
                <a14:m>
                  <m:oMath xmlns:m="http://schemas.openxmlformats.org/officeDocument/2006/math">
                    <m:r>
                      <a:rPr kumimoji="1" lang="en-US" altLang="zh-Hans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zh-Hans" altLang="en-US" sz="1600"/>
                  <a:t> </a:t>
                </a:r>
                <a:r>
                  <a:rPr kumimoji="1" lang="en-US" altLang="zh-Hans" sz="1600">
                    <a:solidFill>
                      <a:schemeClr val="accent2"/>
                    </a:solidFill>
                  </a:rPr>
                  <a:t>observe true labels </a:t>
                </a:r>
                <a14:m>
                  <m:oMath xmlns:m="http://schemas.openxmlformats.org/officeDocument/2006/math">
                    <m:r>
                      <a:rPr kumimoji="1" lang="en-US" altLang="zh-Hans" sz="16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Hans" sz="1600">
                    <a:solidFill>
                      <a:schemeClr val="accent6">
                        <a:lumMod val="75000"/>
                      </a:schemeClr>
                    </a:solidFill>
                  </a:rPr>
                  <a:t>update particles </a:t>
                </a:r>
                <a14:m>
                  <m:oMath xmlns:m="http://schemas.openxmlformats.org/officeDocument/2006/math">
                    <m:r>
                      <a:rPr kumimoji="1" lang="en-US" altLang="zh-Hans" sz="16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Hans" sz="1600">
                    <a:solidFill>
                      <a:srgbClr val="005493"/>
                    </a:solidFill>
                  </a:rPr>
                  <a:t>predict</a:t>
                </a:r>
                <a:r>
                  <a:rPr kumimoji="1" lang="en-US" altLang="zh-Hans" sz="1600"/>
                  <a:t> </a:t>
                </a:r>
                <a14:m>
                  <m:oMath xmlns:m="http://schemas.openxmlformats.org/officeDocument/2006/math">
                    <m:r>
                      <a:rPr kumimoji="1" lang="en-US" altLang="zh-Hans" sz="16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Hans" sz="1600">
                    <a:solidFill>
                      <a:schemeClr val="accent2"/>
                    </a:solidFill>
                  </a:rPr>
                  <a:t>observe true labels </a:t>
                </a:r>
                <a14:m>
                  <m:oMath xmlns:m="http://schemas.openxmlformats.org/officeDocument/2006/math">
                    <m:r>
                      <a:rPr kumimoji="1" lang="en-US" altLang="zh-Hans" sz="16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Hans" sz="1600">
                    <a:solidFill>
                      <a:schemeClr val="accent6">
                        <a:lumMod val="75000"/>
                      </a:schemeClr>
                    </a:solidFill>
                  </a:rPr>
                  <a:t>update</a:t>
                </a:r>
                <a:r>
                  <a:rPr kumimoji="1" lang="en-US" altLang="zh-Hans" sz="1600"/>
                  <a:t> ……</a:t>
                </a:r>
                <a:r>
                  <a:rPr kumimoji="1" lang="zh-Hans" altLang="en-US" sz="1600"/>
                  <a:t>）</a:t>
                </a:r>
                <a:endParaRPr kumimoji="1" lang="en-US" altLang="zh-Hans" sz="18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ACC1E64-7068-CB40-9762-5B4531C3B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92" y="665358"/>
                <a:ext cx="8412479" cy="2354491"/>
              </a:xfrm>
              <a:prstGeom prst="rect">
                <a:avLst/>
              </a:prstGeom>
              <a:blipFill>
                <a:blip r:embed="rId4"/>
                <a:stretch>
                  <a:fillRect l="-302" r="-27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号 13">
            <a:extLst>
              <a:ext uri="{FF2B5EF4-FFF2-40B4-BE49-F238E27FC236}">
                <a16:creationId xmlns:a16="http://schemas.microsoft.com/office/drawing/2014/main" id="{195F3EA3-CDA2-8642-8243-E352E6F07DF8}"/>
              </a:ext>
            </a:extLst>
          </p:cNvPr>
          <p:cNvSpPr/>
          <p:nvPr/>
        </p:nvSpPr>
        <p:spPr>
          <a:xfrm rot="16200000">
            <a:off x="1118848" y="2788494"/>
            <a:ext cx="99225" cy="393031"/>
          </a:xfrm>
          <a:prstGeom prst="leftBrace">
            <a:avLst>
              <a:gd name="adj1" fmla="val 3914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8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6AB1CD1-DEDB-AF40-BBFF-D4789E3C742C}"/>
                  </a:ext>
                </a:extLst>
              </p:cNvPr>
              <p:cNvSpPr/>
              <p:nvPr/>
            </p:nvSpPr>
            <p:spPr>
              <a:xfrm>
                <a:off x="714824" y="3034621"/>
                <a:ext cx="112024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Hans" sz="1600"/>
                  <a:t>accuracy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Han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6AB1CD1-DEDB-AF40-BBFF-D4789E3C7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24" y="3034621"/>
                <a:ext cx="1120243" cy="338554"/>
              </a:xfrm>
              <a:prstGeom prst="rect">
                <a:avLst/>
              </a:prstGeom>
              <a:blipFill>
                <a:blip r:embed="rId5"/>
                <a:stretch>
                  <a:fillRect l="-2247"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左大括号 14">
            <a:extLst>
              <a:ext uri="{FF2B5EF4-FFF2-40B4-BE49-F238E27FC236}">
                <a16:creationId xmlns:a16="http://schemas.microsoft.com/office/drawing/2014/main" id="{8103DB60-B904-6D4B-9CC0-35042703299C}"/>
              </a:ext>
            </a:extLst>
          </p:cNvPr>
          <p:cNvSpPr/>
          <p:nvPr/>
        </p:nvSpPr>
        <p:spPr>
          <a:xfrm rot="16200000">
            <a:off x="5491620" y="2788494"/>
            <a:ext cx="99225" cy="393031"/>
          </a:xfrm>
          <a:prstGeom prst="leftBrace">
            <a:avLst>
              <a:gd name="adj1" fmla="val 3914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8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A2E5974-1B22-7B4E-88C5-7E796A9EB7D7}"/>
                  </a:ext>
                </a:extLst>
              </p:cNvPr>
              <p:cNvSpPr/>
              <p:nvPr/>
            </p:nvSpPr>
            <p:spPr>
              <a:xfrm>
                <a:off x="5087595" y="3034621"/>
                <a:ext cx="112498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Hans" sz="1600"/>
                  <a:t>accuracy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Han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A2E5974-1B22-7B4E-88C5-7E796A9EB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595" y="3034621"/>
                <a:ext cx="1124988" cy="338554"/>
              </a:xfrm>
              <a:prstGeom prst="rect">
                <a:avLst/>
              </a:prstGeom>
              <a:blipFill>
                <a:blip r:embed="rId6"/>
                <a:stretch>
                  <a:fillRect l="-3371"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BB41270-9304-7844-B559-9FE9892D44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82" y="3387948"/>
            <a:ext cx="3404834" cy="322563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B9D28F-29C6-4F4E-9481-EFD22102D35D}"/>
              </a:ext>
            </a:extLst>
          </p:cNvPr>
          <p:cNvSpPr txBox="1">
            <a:spLocks/>
          </p:cNvSpPr>
          <p:nvPr/>
        </p:nvSpPr>
        <p:spPr>
          <a:xfrm>
            <a:off x="415743" y="-18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sz="3600" b="1" dirty="0">
                <a:latin typeface="+mn-lt"/>
                <a:cs typeface="Calibri" panose="020F0502020204030204" pitchFamily="34" charset="0"/>
              </a:rPr>
              <a:t>Experiment 4: Generalization across Multitasks</a:t>
            </a:r>
            <a:endParaRPr lang="en-US" sz="3600" b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833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B21250-7EF4-7D49-BBCA-1B3FB1094A36}"/>
              </a:ext>
            </a:extLst>
          </p:cNvPr>
          <p:cNvSpPr txBox="1"/>
          <p:nvPr/>
        </p:nvSpPr>
        <p:spPr>
          <a:xfrm>
            <a:off x="5232400" y="2523066"/>
            <a:ext cx="199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Thanks!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809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1A5DE-6FD8-4396-8317-87055CC3E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00" y="136669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solidFill>
                  <a:schemeClr val="accent1"/>
                </a:solidFill>
                <a:cs typeface="Calibri"/>
              </a:rPr>
              <a:t>AntisymmetricRNN</a:t>
            </a:r>
            <a:endParaRPr lang="en-US" b="1" dirty="0">
              <a:solidFill>
                <a:schemeClr val="accent1"/>
              </a:solidFill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lvl="1">
              <a:buFontTx/>
              <a:buChar char="-"/>
            </a:pPr>
            <a:r>
              <a:rPr lang="en-US" dirty="0">
                <a:cs typeface="Calibri"/>
              </a:rPr>
              <a:t>stability of ODE</a:t>
            </a:r>
          </a:p>
          <a:p>
            <a:pPr lvl="1">
              <a:buFontTx/>
              <a:buChar char="-"/>
            </a:pPr>
            <a:r>
              <a:rPr lang="en-US" dirty="0">
                <a:cs typeface="Calibri"/>
              </a:rPr>
              <a:t>robust to perturbation of inputs</a:t>
            </a:r>
          </a:p>
          <a:p>
            <a:pPr lvl="1">
              <a:buFontTx/>
              <a:buChar char="-"/>
            </a:pPr>
            <a:r>
              <a:rPr lang="en-US" dirty="0">
                <a:cs typeface="Calibri"/>
              </a:rPr>
              <a:t>The idea is intriguing. Unfortunately, eigenvalues of zero real part can not imply stability in general.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6657CA-917C-6746-A689-4BC17B3B8ED5}"/>
              </a:ext>
            </a:extLst>
          </p:cNvPr>
          <p:cNvSpPr txBox="1">
            <a:spLocks/>
          </p:cNvSpPr>
          <p:nvPr/>
        </p:nvSpPr>
        <p:spPr>
          <a:xfrm>
            <a:off x="404040" y="688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Neural Architecture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25D46A-8AFA-DE4E-8625-955727CDA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70" t="74435" r="17951" b="13739"/>
          <a:stretch/>
        </p:blipFill>
        <p:spPr>
          <a:xfrm>
            <a:off x="2408478" y="2088443"/>
            <a:ext cx="6891443" cy="7224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2E91E72-D876-5640-9884-E5CCEA05EA53}"/>
              </a:ext>
            </a:extLst>
          </p:cNvPr>
          <p:cNvSpPr/>
          <p:nvPr/>
        </p:nvSpPr>
        <p:spPr>
          <a:xfrm>
            <a:off x="251640" y="6002348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Bo Chang, </a:t>
            </a:r>
            <a:r>
              <a:rPr lang="en-US" altLang="zh-CN" dirty="0" err="1">
                <a:latin typeface="+mj-lt"/>
              </a:rPr>
              <a:t>Minmin</a:t>
            </a:r>
            <a:r>
              <a:rPr lang="en-US" altLang="zh-CN" dirty="0">
                <a:latin typeface="+mj-lt"/>
              </a:rPr>
              <a:t> Chen, Eldad Haber, and Ed H. Chi. </a:t>
            </a:r>
            <a:r>
              <a:rPr lang="en-US" altLang="zh-CN" dirty="0" err="1">
                <a:latin typeface="+mj-lt"/>
              </a:rPr>
              <a:t>AntisymmetricRNN</a:t>
            </a:r>
            <a:r>
              <a:rPr lang="en-US" altLang="zh-CN" dirty="0">
                <a:latin typeface="+mj-lt"/>
              </a:rPr>
              <a:t>: A dynamical system view on recurrent neural networks. </a:t>
            </a:r>
            <a:r>
              <a:rPr lang="en-US" altLang="zh-CN" i="1" dirty="0">
                <a:latin typeface="+mj-lt"/>
              </a:rPr>
              <a:t>In International Conference on Learning Representations</a:t>
            </a:r>
            <a:r>
              <a:rPr lang="en-US" altLang="zh-CN" dirty="0">
                <a:latin typeface="+mj-lt"/>
              </a:rPr>
              <a:t>, 2019.</a:t>
            </a:r>
            <a:endParaRPr lang="en-US" altLang="zh-CN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562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FEBB-BB7A-4CAB-A5C3-2A56C4A3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43" y="-34072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Continuous Modeling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D4572D3-B585-B24E-A339-29D2F00DEDA6}"/>
              </a:ext>
            </a:extLst>
          </p:cNvPr>
          <p:cNvGrpSpPr/>
          <p:nvPr/>
        </p:nvGrpSpPr>
        <p:grpSpPr>
          <a:xfrm>
            <a:off x="2580538" y="1645854"/>
            <a:ext cx="6011485" cy="1245228"/>
            <a:chOff x="2726884" y="1560513"/>
            <a:chExt cx="6011485" cy="12452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4E11307-BCA9-1D46-BA1A-AF019ACC3633}"/>
                    </a:ext>
                  </a:extLst>
                </p:cNvPr>
                <p:cNvSpPr/>
                <p:nvPr/>
              </p:nvSpPr>
              <p:spPr>
                <a:xfrm>
                  <a:off x="2726884" y="1560513"/>
                  <a:ext cx="5034519" cy="8712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cs typeface="Calibri"/>
                                  </a:rPr>
                                  <m:t>mi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nimize</m:t>
                                </m:r>
                              </m:e>
                              <m:li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𝑊</m:t>
                                </m:r>
                              </m:lim>
                            </m:limLow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      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    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    </m:t>
                                </m:r>
                                <m:nary>
                                  <m:nary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𝑇</m:t>
                                    </m:r>
                                  </m:sup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𝑅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𝑊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𝑑𝑡</m:t>
                                    </m:r>
                                  </m:e>
                                </m:nary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4E11307-BCA9-1D46-BA1A-AF019ACC3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6884" y="1560513"/>
                  <a:ext cx="5034519" cy="871264"/>
                </a:xfrm>
                <a:prstGeom prst="rect">
                  <a:avLst/>
                </a:prstGeom>
                <a:blipFill>
                  <a:blip r:embed="rId3"/>
                  <a:stretch>
                    <a:fillRect t="-115942" b="-1811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右大括号 7">
              <a:extLst>
                <a:ext uri="{FF2B5EF4-FFF2-40B4-BE49-F238E27FC236}">
                  <a16:creationId xmlns:a16="http://schemas.microsoft.com/office/drawing/2014/main" id="{86F96179-55DA-4447-86F4-A64BFA9DD4D9}"/>
                </a:ext>
              </a:extLst>
            </p:cNvPr>
            <p:cNvSpPr/>
            <p:nvPr/>
          </p:nvSpPr>
          <p:spPr>
            <a:xfrm rot="5400000">
              <a:off x="5111632" y="1851051"/>
              <a:ext cx="252669" cy="1024702"/>
            </a:xfrm>
            <a:prstGeom prst="rightBrace">
              <a:avLst>
                <a:gd name="adj1" fmla="val 26293"/>
                <a:gd name="adj2" fmla="val 50000"/>
              </a:avLst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657269D-2B57-504D-B212-41BBAF236B16}"/>
                </a:ext>
              </a:extLst>
            </p:cNvPr>
            <p:cNvSpPr txBox="1"/>
            <p:nvPr/>
          </p:nvSpPr>
          <p:spPr>
            <a:xfrm>
              <a:off x="4504767" y="2427663"/>
              <a:ext cx="162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accent5">
                      <a:lumMod val="75000"/>
                    </a:schemeClr>
                  </a:solidFill>
                </a:rPr>
                <a:t>estimation loss</a:t>
              </a:r>
              <a:endParaRPr kumimoji="1" lang="zh-CN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" name="右大括号 9">
              <a:extLst>
                <a:ext uri="{FF2B5EF4-FFF2-40B4-BE49-F238E27FC236}">
                  <a16:creationId xmlns:a16="http://schemas.microsoft.com/office/drawing/2014/main" id="{1158EFF6-0228-8A4A-B160-38A54869707A}"/>
                </a:ext>
              </a:extLst>
            </p:cNvPr>
            <p:cNvSpPr/>
            <p:nvPr/>
          </p:nvSpPr>
          <p:spPr>
            <a:xfrm rot="5400000">
              <a:off x="6918704" y="2103929"/>
              <a:ext cx="252668" cy="529702"/>
            </a:xfrm>
            <a:prstGeom prst="rightBrace">
              <a:avLst>
                <a:gd name="adj1" fmla="val 26293"/>
                <a:gd name="adj2" fmla="val 500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56579C-A011-2243-947B-9C78AF82C6A8}"/>
                </a:ext>
              </a:extLst>
            </p:cNvPr>
            <p:cNvSpPr/>
            <p:nvPr/>
          </p:nvSpPr>
          <p:spPr>
            <a:xfrm>
              <a:off x="6349445" y="2436409"/>
              <a:ext cx="23889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6">
                      <a:lumMod val="75000"/>
                    </a:schemeClr>
                  </a:solidFill>
                </a:rPr>
                <a:t>regularity/running cost</a:t>
              </a:r>
              <a:endParaRPr kumimoji="1" lang="zh-CN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BA05418-F7E7-854C-A311-F7451C374C62}"/>
              </a:ext>
            </a:extLst>
          </p:cNvPr>
          <p:cNvGrpSpPr/>
          <p:nvPr/>
        </p:nvGrpSpPr>
        <p:grpSpPr>
          <a:xfrm>
            <a:off x="2074683" y="3097518"/>
            <a:ext cx="7229926" cy="1534386"/>
            <a:chOff x="2074683" y="3097518"/>
            <a:chExt cx="7229926" cy="1534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93DC2B1-F62F-044A-931C-0AD00B645937}"/>
                    </a:ext>
                  </a:extLst>
                </p:cNvPr>
                <p:cNvSpPr/>
                <p:nvPr/>
              </p:nvSpPr>
              <p:spPr>
                <a:xfrm>
                  <a:off x="2074683" y="3190281"/>
                  <a:ext cx="5157950" cy="5390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cs typeface="Calibri" panose="020F0502020204030204" pitchFamily="34" charset="0"/>
                    </a:rPr>
                    <a:t>replace </a:t>
                  </a:r>
                  <a:r>
                    <a:rPr lang="en-US" altLang="zh-CN" b="1" dirty="0" err="1">
                      <a:cs typeface="Calibri" panose="020F0502020204030204" pitchFamily="34" charset="0"/>
                    </a:rPr>
                    <a:t>DNN</a:t>
                  </a:r>
                  <a:r>
                    <a:rPr lang="en-US" altLang="zh-CN" b="1" dirty="0">
                      <a:cs typeface="Calibri" panose="020F0502020204030204" pitchFamily="34" charset="0"/>
                    </a:rPr>
                    <a:t> by ODE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Calibri"/>
                        </a:rPr>
                        <m:t>                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</m:oMath>
                  </a14:m>
                  <a:endParaRPr lang="zh-CN" altLang="en-US" i="1" dirty="0"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93DC2B1-F62F-044A-931C-0AD00B6459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683" y="3190281"/>
                  <a:ext cx="5157950" cy="539058"/>
                </a:xfrm>
                <a:prstGeom prst="rect">
                  <a:avLst/>
                </a:prstGeom>
                <a:blipFill>
                  <a:blip r:embed="rId4"/>
                  <a:stretch>
                    <a:fillRect l="-737" b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: Rounded Corners 21">
              <a:extLst>
                <a:ext uri="{FF2B5EF4-FFF2-40B4-BE49-F238E27FC236}">
                  <a16:creationId xmlns:a16="http://schemas.microsoft.com/office/drawing/2014/main" id="{7ED55203-8C25-2D4B-9F5C-3FEB7EC6AF9B}"/>
                </a:ext>
              </a:extLst>
            </p:cNvPr>
            <p:cNvSpPr/>
            <p:nvPr/>
          </p:nvSpPr>
          <p:spPr>
            <a:xfrm>
              <a:off x="4725615" y="3097518"/>
              <a:ext cx="2696066" cy="96348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2CAACCA-F7DD-984B-8644-E64E545C0DE0}"/>
                </a:ext>
              </a:extLst>
            </p:cNvPr>
            <p:cNvSpPr txBox="1"/>
            <p:nvPr/>
          </p:nvSpPr>
          <p:spPr>
            <a:xfrm>
              <a:off x="4864609" y="3721179"/>
              <a:ext cx="2461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continuous propagation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E780A78-DD38-BC47-9DC9-674049B24B6F}"/>
                    </a:ext>
                  </a:extLst>
                </p:cNvPr>
                <p:cNvSpPr/>
                <p:nvPr/>
              </p:nvSpPr>
              <p:spPr>
                <a:xfrm>
                  <a:off x="2580538" y="4190113"/>
                  <a:ext cx="1301190" cy="378245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libri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E780A78-DD38-BC47-9DC9-674049B24B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0538" y="4190113"/>
                  <a:ext cx="1301190" cy="3782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0A2E49F7-191F-FB40-8FB8-2A6784C82398}"/>
                </a:ext>
              </a:extLst>
            </p:cNvPr>
            <p:cNvCxnSpPr>
              <a:stCxn id="14" idx="3"/>
              <a:endCxn id="12" idx="1"/>
            </p:cNvCxnSpPr>
            <p:nvPr/>
          </p:nvCxnSpPr>
          <p:spPr>
            <a:xfrm flipV="1">
              <a:off x="3881728" y="3579262"/>
              <a:ext cx="843887" cy="799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4EBAC71-2432-6F43-819A-032788E5F5E6}"/>
                </a:ext>
              </a:extLst>
            </p:cNvPr>
            <p:cNvSpPr txBox="1"/>
            <p:nvPr/>
          </p:nvSpPr>
          <p:spPr>
            <a:xfrm>
              <a:off x="3901707" y="380442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2">
                      <a:lumMod val="50000"/>
                    </a:schemeClr>
                  </a:solidFill>
                </a:rPr>
                <a:t>input</a:t>
              </a:r>
              <a:endParaRPr kumimoji="1" lang="zh-CN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60F222C7-C11F-F148-AAFA-95E79D4C370C}"/>
                </a:ext>
              </a:extLst>
            </p:cNvPr>
            <p:cNvCxnSpPr>
              <a:cxnSpLocks/>
              <a:stCxn id="12" idx="3"/>
              <a:endCxn id="26" idx="1"/>
            </p:cNvCxnSpPr>
            <p:nvPr/>
          </p:nvCxnSpPr>
          <p:spPr>
            <a:xfrm>
              <a:off x="7421681" y="3579262"/>
              <a:ext cx="1076105" cy="863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B8EB44-ED1E-A54D-8D3F-5201DB76AC7D}"/>
                </a:ext>
              </a:extLst>
            </p:cNvPr>
            <p:cNvSpPr txBox="1"/>
            <p:nvPr/>
          </p:nvSpPr>
          <p:spPr>
            <a:xfrm>
              <a:off x="7458855" y="380442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2">
                      <a:lumMod val="50000"/>
                    </a:schemeClr>
                  </a:solidFill>
                </a:rPr>
                <a:t>output</a:t>
              </a:r>
              <a:endParaRPr kumimoji="1" lang="zh-CN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9F58B4F8-545B-D741-9751-B776BCDD48F2}"/>
                    </a:ext>
                  </a:extLst>
                </p:cNvPr>
                <p:cNvSpPr/>
                <p:nvPr/>
              </p:nvSpPr>
              <p:spPr>
                <a:xfrm>
                  <a:off x="8497786" y="4253659"/>
                  <a:ext cx="806823" cy="378245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𝑇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9F58B4F8-545B-D741-9751-B776BCDD48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86" y="4253659"/>
                  <a:ext cx="806823" cy="378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37C9B01-D378-7E47-B0E2-0CF051C1AFFD}"/>
                  </a:ext>
                </a:extLst>
              </p:cNvPr>
              <p:cNvSpPr txBox="1"/>
              <p:nvPr/>
            </p:nvSpPr>
            <p:spPr>
              <a:xfrm>
                <a:off x="1115623" y="5217536"/>
                <a:ext cx="74497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/>
                  <a:t>1. How to solve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kumimoji="1" lang="en-US" altLang="zh-CN" sz="2400" b="1" dirty="0"/>
                  <a:t>?</a:t>
                </a:r>
              </a:p>
              <a:p>
                <a:r>
                  <a:rPr kumimoji="1" lang="en-US" altLang="zh-CN" sz="2400" b="1" dirty="0"/>
                  <a:t>2. Benefit of continuous model? Why not traditional NN?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37C9B01-D378-7E47-B0E2-0CF051C1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23" y="5217536"/>
                <a:ext cx="7449796" cy="830997"/>
              </a:xfrm>
              <a:prstGeom prst="rect">
                <a:avLst/>
              </a:prstGeom>
              <a:blipFill>
                <a:blip r:embed="rId7"/>
                <a:stretch>
                  <a:fillRect l="-1193" t="-3030" r="-34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0C6CD701-6045-1547-81CB-387D3DB405B2}"/>
              </a:ext>
            </a:extLst>
          </p:cNvPr>
          <p:cNvGrpSpPr/>
          <p:nvPr/>
        </p:nvGrpSpPr>
        <p:grpSpPr>
          <a:xfrm>
            <a:off x="3881728" y="5255919"/>
            <a:ext cx="6897215" cy="734378"/>
            <a:chOff x="3881728" y="5255919"/>
            <a:chExt cx="6897215" cy="734378"/>
          </a:xfrm>
        </p:grpSpPr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C2CD66FB-E430-5346-94C3-7E16AAB06188}"/>
                </a:ext>
              </a:extLst>
            </p:cNvPr>
            <p:cNvCxnSpPr/>
            <p:nvPr/>
          </p:nvCxnSpPr>
          <p:spPr>
            <a:xfrm>
              <a:off x="3881728" y="5450889"/>
              <a:ext cx="4219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615C04A-D34C-2047-9F1C-7F5020B25FF3}"/>
                </a:ext>
              </a:extLst>
            </p:cNvPr>
            <p:cNvSpPr txBox="1"/>
            <p:nvPr/>
          </p:nvSpPr>
          <p:spPr>
            <a:xfrm>
              <a:off x="4303671" y="5255919"/>
              <a:ext cx="2548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optimal control problem</a:t>
              </a:r>
              <a:endParaRPr kumimoji="1" lang="zh-CN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A7E65C6E-1024-BC44-9EF3-8B67FC406401}"/>
                </a:ext>
              </a:extLst>
            </p:cNvPr>
            <p:cNvCxnSpPr/>
            <p:nvPr/>
          </p:nvCxnSpPr>
          <p:spPr>
            <a:xfrm>
              <a:off x="8565419" y="5815935"/>
              <a:ext cx="4219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3FBA6F4-99E5-BE48-B68F-37B432792322}"/>
                </a:ext>
              </a:extLst>
            </p:cNvPr>
            <p:cNvSpPr txBox="1"/>
            <p:nvPr/>
          </p:nvSpPr>
          <p:spPr>
            <a:xfrm>
              <a:off x="8987362" y="5620965"/>
              <a:ext cx="1791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two applications</a:t>
              </a:r>
              <a:endParaRPr kumimoji="1" lang="zh-CN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5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A455B102-82FC-7244-AE44-1308DDA5AC57}"/>
              </a:ext>
            </a:extLst>
          </p:cNvPr>
          <p:cNvGrpSpPr/>
          <p:nvPr/>
        </p:nvGrpSpPr>
        <p:grpSpPr>
          <a:xfrm>
            <a:off x="774577" y="3013986"/>
            <a:ext cx="10946163" cy="2961249"/>
            <a:chOff x="774577" y="3013986"/>
            <a:chExt cx="10946163" cy="2961249"/>
          </a:xfrm>
        </p:grpSpPr>
        <p:pic>
          <p:nvPicPr>
            <p:cNvPr id="15" name="Picture 15" descr="A screenshot of a video game&#10;&#10;Description generated with very high confidence">
              <a:extLst>
                <a:ext uri="{FF2B5EF4-FFF2-40B4-BE49-F238E27FC236}">
                  <a16:creationId xmlns:a16="http://schemas.microsoft.com/office/drawing/2014/main" id="{F7DB84D2-E877-4BB1-B33A-4B1B6B4BB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350" t="11927" r="-1945" b="-1903"/>
            <a:stretch/>
          </p:blipFill>
          <p:spPr>
            <a:xfrm>
              <a:off x="6678547" y="3209088"/>
              <a:ext cx="2550230" cy="2766147"/>
            </a:xfrm>
            <a:prstGeom prst="rect">
              <a:avLst/>
            </a:prstGeom>
          </p:spPr>
        </p:pic>
        <p:pic>
          <p:nvPicPr>
            <p:cNvPr id="17" name="Picture 15" descr="A screenshot of a video game&#10;&#10;Description generated with very high confidence">
              <a:extLst>
                <a:ext uri="{FF2B5EF4-FFF2-40B4-BE49-F238E27FC236}">
                  <a16:creationId xmlns:a16="http://schemas.microsoft.com/office/drawing/2014/main" id="{D49799C5-DC38-4545-A088-D82A1352B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648" t="11847" r="46191" b="684"/>
            <a:stretch/>
          </p:blipFill>
          <p:spPr>
            <a:xfrm>
              <a:off x="774577" y="3209089"/>
              <a:ext cx="2810622" cy="26990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54D670-F609-4D5A-A3F3-86386C331C36}"/>
                </a:ext>
              </a:extLst>
            </p:cNvPr>
            <p:cNvSpPr txBox="1"/>
            <p:nvPr/>
          </p:nvSpPr>
          <p:spPr>
            <a:xfrm>
              <a:off x="9353321" y="3013986"/>
              <a:ext cx="236741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cs typeface="Calibri"/>
                </a:rPr>
                <a:t>adapted to </a:t>
              </a:r>
            </a:p>
            <a:p>
              <a:r>
                <a:rPr lang="en-US" dirty="0">
                  <a:solidFill>
                    <a:srgbClr val="0070C0"/>
                  </a:solidFill>
                  <a:cs typeface="Calibri"/>
                </a:rPr>
                <a:t>the most updated x(t)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EAECCC-958A-4BAF-9990-8197C7EDBC27}"/>
                </a:ext>
              </a:extLst>
            </p:cNvPr>
            <p:cNvSpPr txBox="1"/>
            <p:nvPr/>
          </p:nvSpPr>
          <p:spPr>
            <a:xfrm>
              <a:off x="3715406" y="3209090"/>
              <a:ext cx="1991639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cs typeface="Calibri"/>
                </a:rPr>
                <a:t>The whole path is </a:t>
              </a:r>
              <a:r>
                <a:rPr lang="en-US" dirty="0">
                  <a:solidFill>
                    <a:srgbClr val="0070C0"/>
                  </a:solidFill>
                </a:rPr>
                <a:t>determined at initial time t=0​</a:t>
              </a:r>
              <a:endParaRPr lang="en-US" dirty="0">
                <a:solidFill>
                  <a:srgbClr val="0070C0"/>
                </a:solidFill>
                <a:cs typeface="Calibri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4560BF-6164-46D8-8E6C-79D8E38C641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3114305" y="3670755"/>
              <a:ext cx="601101" cy="111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35D6F7A-AAD6-4C1F-B867-D2D32D6ACB7B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8621443" y="3337152"/>
              <a:ext cx="731878" cy="374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08274C6-1E23-744E-98BB-CA69CE637E05}"/>
              </a:ext>
            </a:extLst>
          </p:cNvPr>
          <p:cNvGrpSpPr/>
          <p:nvPr/>
        </p:nvGrpSpPr>
        <p:grpSpPr>
          <a:xfrm>
            <a:off x="1038759" y="5473066"/>
            <a:ext cx="10766587" cy="1374181"/>
            <a:chOff x="1038759" y="5473066"/>
            <a:chExt cx="10766587" cy="13741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D84A54-702A-487B-A4C2-E0E0947396A5}"/>
                </a:ext>
              </a:extLst>
            </p:cNvPr>
            <p:cNvSpPr txBox="1"/>
            <p:nvPr/>
          </p:nvSpPr>
          <p:spPr>
            <a:xfrm>
              <a:off x="7017682" y="6016250"/>
              <a:ext cx="36724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useful for </a:t>
              </a:r>
              <a:r>
                <a:rPr lang="en-US" dirty="0">
                  <a:solidFill>
                    <a:srgbClr val="FF0000"/>
                  </a:solidFill>
                </a:rPr>
                <a:t>stochastic </a:t>
              </a:r>
              <a:r>
                <a:rPr lang="en-US" dirty="0"/>
                <a:t>optimal control</a:t>
              </a:r>
              <a:endParaRPr lang="en-US" dirty="0">
                <a:cs typeface="Calibri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2B0BCAD-5B92-4956-BBDC-5C190E2DFD4A}"/>
                </a:ext>
              </a:extLst>
            </p:cNvPr>
            <p:cNvSpPr/>
            <p:nvPr/>
          </p:nvSpPr>
          <p:spPr>
            <a:xfrm>
              <a:off x="8174576" y="5524847"/>
              <a:ext cx="853797" cy="26353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C39D6F-6112-4EE0-B7BE-EB05AF018C2A}"/>
                </a:ext>
              </a:extLst>
            </p:cNvPr>
            <p:cNvSpPr txBox="1"/>
            <p:nvPr/>
          </p:nvSpPr>
          <p:spPr>
            <a:xfrm>
              <a:off x="9062146" y="5473066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 noise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D6726D-CDD4-4349-8533-928D2B7D68FD}"/>
                </a:ext>
              </a:extLst>
            </p:cNvPr>
            <p:cNvSpPr txBox="1"/>
            <p:nvPr/>
          </p:nvSpPr>
          <p:spPr>
            <a:xfrm>
              <a:off x="1038759" y="6200916"/>
              <a:ext cx="367246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good enough for </a:t>
              </a:r>
              <a:r>
                <a:rPr lang="en-US" dirty="0">
                  <a:solidFill>
                    <a:srgbClr val="FF0000"/>
                  </a:solidFill>
                </a:rPr>
                <a:t>deterministic </a:t>
              </a:r>
              <a:r>
                <a:rPr lang="en-US" dirty="0">
                  <a:solidFill>
                    <a:srgbClr val="000000"/>
                  </a:solidFill>
                </a:rPr>
                <a:t>optimal</a:t>
              </a:r>
              <a:r>
                <a:rPr lang="en-US" dirty="0"/>
                <a:t> control problems</a:t>
              </a:r>
              <a:endParaRPr lang="en-US" dirty="0">
                <a:cs typeface="Calibri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10E7D16-43EE-4D21-8B41-749A120D512A}"/>
                </a:ext>
              </a:extLst>
            </p:cNvPr>
            <p:cNvSpPr/>
            <p:nvPr/>
          </p:nvSpPr>
          <p:spPr>
            <a:xfrm>
              <a:off x="2207335" y="5524847"/>
              <a:ext cx="906970" cy="26353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3038352-D083-40B8-95FB-E9C9A30BF1C2}"/>
                </a:ext>
              </a:extLst>
            </p:cNvPr>
            <p:cNvCxnSpPr/>
            <p:nvPr/>
          </p:nvCxnSpPr>
          <p:spPr>
            <a:xfrm flipH="1" flipV="1">
              <a:off x="2878013" y="5893560"/>
              <a:ext cx="154258" cy="3865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9D4AD00D-7EB7-7E42-B7AA-82A78B36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43" y="118328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Continuous Modeling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1D86F4D-8736-A44E-8330-FECB7D2947AA}"/>
              </a:ext>
            </a:extLst>
          </p:cNvPr>
          <p:cNvGrpSpPr/>
          <p:nvPr/>
        </p:nvGrpSpPr>
        <p:grpSpPr>
          <a:xfrm>
            <a:off x="1172941" y="1198746"/>
            <a:ext cx="8391132" cy="1845620"/>
            <a:chOff x="1172941" y="1198746"/>
            <a:chExt cx="8391132" cy="1845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35A17B0-500E-5143-BDBD-6F791A3E28C0}"/>
                    </a:ext>
                  </a:extLst>
                </p:cNvPr>
                <p:cNvSpPr/>
                <p:nvPr/>
              </p:nvSpPr>
              <p:spPr>
                <a:xfrm>
                  <a:off x="4243311" y="1198746"/>
                  <a:ext cx="14637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1" dirty="0">
                      <a:cs typeface="Calibri"/>
                    </a:rPr>
                    <a:t>control </a:t>
                  </a:r>
                  <a14:m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  <a:cs typeface="Calibri"/>
                        </a:rPr>
                        <m:t>𝑾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35A17B0-500E-5143-BDBD-6F791A3E2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311" y="1198746"/>
                  <a:ext cx="146373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034" t="-5263" b="-26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2EC38EE6-74DF-014C-BD7C-CB36C1CE5EF9}"/>
                </a:ext>
              </a:extLst>
            </p:cNvPr>
            <p:cNvSpPr/>
            <p:nvPr/>
          </p:nvSpPr>
          <p:spPr>
            <a:xfrm rot="5400000">
              <a:off x="4805085" y="-989135"/>
              <a:ext cx="564217" cy="5759717"/>
            </a:xfrm>
            <a:prstGeom prst="leftBrace">
              <a:avLst>
                <a:gd name="adj1" fmla="val 31312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9C922141-662A-1B4E-BD33-AAF8DDF9E804}"/>
                    </a:ext>
                  </a:extLst>
                </p:cNvPr>
                <p:cNvSpPr/>
                <p:nvPr/>
              </p:nvSpPr>
              <p:spPr>
                <a:xfrm>
                  <a:off x="1557886" y="2229295"/>
                  <a:ext cx="170694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𝑾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𝑾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9C922141-662A-1B4E-BD33-AAF8DDF9E8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886" y="2229295"/>
                  <a:ext cx="170694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231B4F3-BF54-3E45-B8EE-597328FC3DD5}"/>
                    </a:ext>
                  </a:extLst>
                </p:cNvPr>
                <p:cNvSpPr/>
                <p:nvPr/>
              </p:nvSpPr>
              <p:spPr>
                <a:xfrm>
                  <a:off x="6856409" y="2180540"/>
                  <a:ext cx="23583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𝑾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𝑾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𝑿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231B4F3-BF54-3E45-B8EE-597328FC3D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6409" y="2180540"/>
                  <a:ext cx="235833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7250B6B-F631-0D4D-BEA8-C20755325F75}"/>
                </a:ext>
              </a:extLst>
            </p:cNvPr>
            <p:cNvSpPr/>
            <p:nvPr/>
          </p:nvSpPr>
          <p:spPr>
            <a:xfrm>
              <a:off x="1172941" y="2582701"/>
              <a:ext cx="24768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Calibri"/>
                </a:rPr>
                <a:t>open-loop control</a:t>
              </a:r>
              <a:endParaRPr lang="zh-CN" altLang="en-US" sz="24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A2C7471-D5A6-0348-917B-5FEAB46AA638}"/>
                </a:ext>
              </a:extLst>
            </p:cNvPr>
            <p:cNvSpPr/>
            <p:nvPr/>
          </p:nvSpPr>
          <p:spPr>
            <a:xfrm>
              <a:off x="6856409" y="2564518"/>
              <a:ext cx="2707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Calibri"/>
                </a:rPr>
                <a:t>closed-loop control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09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C9D671A8-3EB0-F640-A742-739B7E96C8E8}"/>
              </a:ext>
            </a:extLst>
          </p:cNvPr>
          <p:cNvGrpSpPr/>
          <p:nvPr/>
        </p:nvGrpSpPr>
        <p:grpSpPr>
          <a:xfrm>
            <a:off x="374571" y="1752880"/>
            <a:ext cx="9522836" cy="1419660"/>
            <a:chOff x="374571" y="1952051"/>
            <a:chExt cx="9522836" cy="1419660"/>
          </a:xfrm>
        </p:grpSpPr>
        <p:pic>
          <p:nvPicPr>
            <p:cNvPr id="2" name="Picture 3">
              <a:extLst>
                <a:ext uri="{FF2B5EF4-FFF2-40B4-BE49-F238E27FC236}">
                  <a16:creationId xmlns:a16="http://schemas.microsoft.com/office/drawing/2014/main" id="{F3B14BD9-1CD0-4881-9B34-1EF20E262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68" b="64550"/>
            <a:stretch/>
          </p:blipFill>
          <p:spPr>
            <a:xfrm>
              <a:off x="2446980" y="2643931"/>
              <a:ext cx="7230630" cy="619965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4D3614-7ECB-40F6-9AA0-BDFEE391B7FE}"/>
                </a:ext>
              </a:extLst>
            </p:cNvPr>
            <p:cNvSpPr/>
            <p:nvPr/>
          </p:nvSpPr>
          <p:spPr>
            <a:xfrm>
              <a:off x="2168551" y="2458986"/>
              <a:ext cx="7728856" cy="912725"/>
            </a:xfrm>
            <a:prstGeom prst="round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28F72BC-F5FD-6D49-AB61-CCD04D4389B3}"/>
                </a:ext>
              </a:extLst>
            </p:cNvPr>
            <p:cNvSpPr/>
            <p:nvPr/>
          </p:nvSpPr>
          <p:spPr>
            <a:xfrm>
              <a:off x="374571" y="1952051"/>
              <a:ext cx="85909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cs typeface="Calibri"/>
                </a:rPr>
                <a:t> Need to solve </a:t>
              </a:r>
              <a:r>
                <a:rPr lang="en-US" altLang="zh-CN" sz="2400" b="1" dirty="0">
                  <a:cs typeface="Calibri"/>
                </a:rPr>
                <a:t>Hamilton-Jacobi-Bellman (HJB)</a:t>
              </a:r>
              <a:r>
                <a:rPr lang="en-US" altLang="zh-CN" sz="2400" dirty="0">
                  <a:cs typeface="Calibri"/>
                </a:rPr>
                <a:t> equation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925"/>
                <a:ext cx="10515600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indent="-457200"/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𝑿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𝒕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b="1" dirty="0">
                    <a:cs typeface="Calibri"/>
                  </a:rPr>
                  <a:t> </a:t>
                </a:r>
                <a:r>
                  <a:rPr lang="en-US" sz="2400" b="1" dirty="0">
                    <a:cs typeface="Calibri"/>
                    <a:sym typeface="Wingdings" pitchFamily="2" charset="2"/>
                  </a:rPr>
                  <a:t>hard to solve</a:t>
                </a:r>
                <a:endParaRPr lang="en-US" sz="2400" b="1" dirty="0">
                  <a:cs typeface="Calibri"/>
                </a:endParaRPr>
              </a:p>
              <a:p>
                <a:endParaRPr lang="en-US" sz="22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BD96D-4AB7-4DE5-A81E-93E88B5F2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925"/>
                <a:ext cx="10515600" cy="4351338"/>
              </a:xfrm>
              <a:blipFill>
                <a:blip r:embed="rId3"/>
                <a:stretch>
                  <a:fillRect l="-724" t="-1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E845ACAA-20B6-8841-86D1-445F95E0F738}"/>
              </a:ext>
            </a:extLst>
          </p:cNvPr>
          <p:cNvGrpSpPr/>
          <p:nvPr/>
        </p:nvGrpSpPr>
        <p:grpSpPr>
          <a:xfrm>
            <a:off x="2154494" y="2386990"/>
            <a:ext cx="6727267" cy="2173934"/>
            <a:chOff x="2154494" y="2586161"/>
            <a:chExt cx="6727267" cy="2173934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7685E944-CA6E-4C17-83C9-FB8D926FA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24" t="70850" r="18995" b="488"/>
            <a:stretch/>
          </p:blipFill>
          <p:spPr>
            <a:xfrm>
              <a:off x="3663871" y="4222117"/>
              <a:ext cx="4962234" cy="491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5E3AF0-E25D-4221-B5A9-E25257AD9382}"/>
                </a:ext>
              </a:extLst>
            </p:cNvPr>
            <p:cNvSpPr txBox="1"/>
            <p:nvPr/>
          </p:nvSpPr>
          <p:spPr>
            <a:xfrm>
              <a:off x="2154494" y="4315171"/>
              <a:ext cx="171324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538135"/>
                  </a:solidFill>
                  <a:cs typeface="Calibri"/>
                </a:rPr>
                <a:t>Hamiltonian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2775BDE-563C-43AC-87FE-7A8A691B9318}"/>
                </a:ext>
              </a:extLst>
            </p:cNvPr>
            <p:cNvSpPr/>
            <p:nvPr/>
          </p:nvSpPr>
          <p:spPr>
            <a:xfrm>
              <a:off x="4154671" y="2586161"/>
              <a:ext cx="2068286" cy="586154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739DFFD-F67E-48A8-8CF8-58976317C882}"/>
                </a:ext>
              </a:extLst>
            </p:cNvPr>
            <p:cNvSpPr/>
            <p:nvPr/>
          </p:nvSpPr>
          <p:spPr>
            <a:xfrm>
              <a:off x="3907827" y="4201240"/>
              <a:ext cx="4973934" cy="558855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504F2BBD-E874-FC4A-8467-5B9B039ADE26}"/>
              </a:ext>
            </a:extLst>
          </p:cNvPr>
          <p:cNvSpPr txBox="1">
            <a:spLocks/>
          </p:cNvSpPr>
          <p:nvPr/>
        </p:nvSpPr>
        <p:spPr>
          <a:xfrm>
            <a:off x="415743" y="118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Continuous Modeling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0F23960-4668-4A4A-BEC5-9E3F8F8EC972}"/>
              </a:ext>
            </a:extLst>
          </p:cNvPr>
          <p:cNvGrpSpPr/>
          <p:nvPr/>
        </p:nvGrpSpPr>
        <p:grpSpPr>
          <a:xfrm>
            <a:off x="2129374" y="2470201"/>
            <a:ext cx="6751863" cy="1396794"/>
            <a:chOff x="2129374" y="2560515"/>
            <a:chExt cx="6751863" cy="13967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322FB8-8047-4255-ABA5-14D548E1B9D4}"/>
                </a:ext>
              </a:extLst>
            </p:cNvPr>
            <p:cNvSpPr txBox="1"/>
            <p:nvPr/>
          </p:nvSpPr>
          <p:spPr>
            <a:xfrm>
              <a:off x="2129374" y="3481478"/>
              <a:ext cx="192258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cs typeface="Calibri"/>
                </a:rPr>
                <a:t>Value Function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D11048-A272-47AB-8514-F0BB1EC611E8}"/>
                </a:ext>
              </a:extLst>
            </p:cNvPr>
            <p:cNvSpPr/>
            <p:nvPr/>
          </p:nvSpPr>
          <p:spPr>
            <a:xfrm>
              <a:off x="2856235" y="2568889"/>
              <a:ext cx="351693" cy="410309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50F300F-AEC9-4CC6-BF8A-3CFAA0F2B735}"/>
                </a:ext>
              </a:extLst>
            </p:cNvPr>
            <p:cNvSpPr/>
            <p:nvPr/>
          </p:nvSpPr>
          <p:spPr>
            <a:xfrm>
              <a:off x="5309707" y="2560515"/>
              <a:ext cx="351693" cy="410309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3E83353-4810-4B22-A9DB-7F509658BAE2}"/>
                </a:ext>
              </a:extLst>
            </p:cNvPr>
            <p:cNvSpPr/>
            <p:nvPr/>
          </p:nvSpPr>
          <p:spPr>
            <a:xfrm>
              <a:off x="3907303" y="3421396"/>
              <a:ext cx="4973934" cy="535913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08E03F6-94CE-7944-8509-FB7D8A411372}"/>
                </a:ext>
              </a:extLst>
            </p:cNvPr>
            <p:cNvGrpSpPr/>
            <p:nvPr/>
          </p:nvGrpSpPr>
          <p:grpSpPr>
            <a:xfrm>
              <a:off x="3971574" y="3481100"/>
              <a:ext cx="4736122" cy="416085"/>
              <a:chOff x="3971574" y="3481100"/>
              <a:chExt cx="4736122" cy="416085"/>
            </a:xfrm>
          </p:grpSpPr>
          <p:pic>
            <p:nvPicPr>
              <p:cNvPr id="9" name="Picture 9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3729FEA8-66DC-4DBB-B626-06D47610B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1574" y="3481100"/>
                <a:ext cx="4736122" cy="416085"/>
              </a:xfrm>
              <a:prstGeom prst="rect">
                <a:avLst/>
              </a:prstGeom>
            </p:spPr>
          </p:pic>
          <p:pic>
            <p:nvPicPr>
              <p:cNvPr id="21" name="Picture 9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1535D91F-A797-9C4B-A252-BC4A12F29C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432" t="16993" r="91269" b="22463"/>
              <a:stretch/>
            </p:blipFill>
            <p:spPr>
              <a:xfrm>
                <a:off x="6244729" y="3708519"/>
                <a:ext cx="76200" cy="176339"/>
              </a:xfrm>
              <a:prstGeom prst="rect">
                <a:avLst/>
              </a:prstGeom>
            </p:spPr>
          </p:pic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C631CF1-10C1-5B4E-90E8-87E032A168D9}"/>
              </a:ext>
            </a:extLst>
          </p:cNvPr>
          <p:cNvGrpSpPr/>
          <p:nvPr/>
        </p:nvGrpSpPr>
        <p:grpSpPr>
          <a:xfrm>
            <a:off x="1341100" y="4770954"/>
            <a:ext cx="9359557" cy="830997"/>
            <a:chOff x="1341100" y="4970125"/>
            <a:chExt cx="9359557" cy="830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F5FFFE-B4F0-4387-BBF1-76C05022CA9D}"/>
                </a:ext>
              </a:extLst>
            </p:cNvPr>
            <p:cNvSpPr txBox="1"/>
            <p:nvPr/>
          </p:nvSpPr>
          <p:spPr>
            <a:xfrm>
              <a:off x="1341100" y="4970125"/>
              <a:ext cx="9359557" cy="830997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cs typeface="Calibri"/>
                </a:rPr>
                <a:t>Solve HJB: well-studied but </a:t>
              </a:r>
              <a:r>
                <a:rPr lang="en-US" sz="2400" dirty="0">
                  <a:solidFill>
                    <a:srgbClr val="0070C0"/>
                  </a:solidFill>
                  <a:cs typeface="Calibri"/>
                </a:rPr>
                <a:t>not scalable            not useful for ML problems</a:t>
              </a:r>
            </a:p>
            <a:p>
              <a:r>
                <a:rPr lang="en-US" sz="2400" dirty="0">
                  <a:solidFill>
                    <a:schemeClr val="tx1"/>
                  </a:solidFill>
                  <a:cs typeface="Calibri"/>
                </a:rPr>
                <a:t>High dimensional problems</a:t>
              </a:r>
              <a:r>
                <a:rPr lang="en-US" sz="2400" dirty="0">
                  <a:cs typeface="Calibri"/>
                </a:rPr>
                <a:t>             </a:t>
              </a:r>
              <a:r>
                <a:rPr lang="en-US" sz="2400" dirty="0">
                  <a:solidFill>
                    <a:schemeClr val="tx1"/>
                  </a:solidFill>
                  <a:cs typeface="Calibri"/>
                </a:rPr>
                <a:t>use DL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6EB791-C189-4B46-8822-23C0D9271BD2}"/>
                </a:ext>
              </a:extLst>
            </p:cNvPr>
            <p:cNvCxnSpPr/>
            <p:nvPr/>
          </p:nvCxnSpPr>
          <p:spPr>
            <a:xfrm flipV="1">
              <a:off x="6394270" y="5202284"/>
              <a:ext cx="632565" cy="41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9">
              <a:extLst>
                <a:ext uri="{FF2B5EF4-FFF2-40B4-BE49-F238E27FC236}">
                  <a16:creationId xmlns:a16="http://schemas.microsoft.com/office/drawing/2014/main" id="{193193A1-7748-9B44-A063-5750CE3DB37C}"/>
                </a:ext>
              </a:extLst>
            </p:cNvPr>
            <p:cNvCxnSpPr/>
            <p:nvPr/>
          </p:nvCxnSpPr>
          <p:spPr>
            <a:xfrm flipV="1">
              <a:off x="4926961" y="5589395"/>
              <a:ext cx="632565" cy="41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88C6202-8887-6E41-BB5F-E72F2482C12B}"/>
              </a:ext>
            </a:extLst>
          </p:cNvPr>
          <p:cNvGrpSpPr/>
          <p:nvPr/>
        </p:nvGrpSpPr>
        <p:grpSpPr>
          <a:xfrm>
            <a:off x="1341099" y="5716770"/>
            <a:ext cx="9359557" cy="830997"/>
            <a:chOff x="1341099" y="5915941"/>
            <a:chExt cx="9359557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18">
                  <a:extLst>
                    <a:ext uri="{FF2B5EF4-FFF2-40B4-BE49-F238E27FC236}">
                      <a16:creationId xmlns:a16="http://schemas.microsoft.com/office/drawing/2014/main" id="{913A6FB8-2A52-FB44-A7E1-786BA4D1FB03}"/>
                    </a:ext>
                  </a:extLst>
                </p:cNvPr>
                <p:cNvSpPr txBox="1"/>
                <p:nvPr/>
              </p:nvSpPr>
              <p:spPr>
                <a:xfrm>
                  <a:off x="1341099" y="5915941"/>
                  <a:ext cx="9359557" cy="83099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cs typeface="Calibri"/>
                    </a:rPr>
                    <a:t>A possible solution:</a:t>
                  </a:r>
                  <a:endParaRPr lang="en-US" sz="2400" dirty="0">
                    <a:solidFill>
                      <a:srgbClr val="0070C0"/>
                    </a:solidFill>
                    <a:cs typeface="Calibri"/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cs typeface="Calibri"/>
                    </a:rPr>
                    <a:t>use a biased model </a:t>
                  </a:r>
                  <a14:m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𝑾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𝝓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𝑿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𝒕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;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𝜽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cs typeface="Calibri"/>
                    </a:rPr>
                    <a:t>            </a:t>
                  </a:r>
                  <a:r>
                    <a:rPr lang="en-US" altLang="zh-CN" sz="2400" dirty="0">
                      <a:solidFill>
                        <a:schemeClr val="tx1"/>
                      </a:solidFill>
                      <a:cs typeface="Calibri"/>
                    </a:rPr>
                    <a:t>HyperNetwork</a:t>
                  </a:r>
                  <a:endParaRPr lang="en-US" sz="2400" dirty="0">
                    <a:solidFill>
                      <a:schemeClr val="tx1"/>
                    </a:solidFill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28" name="TextBox 18">
                  <a:extLst>
                    <a:ext uri="{FF2B5EF4-FFF2-40B4-BE49-F238E27FC236}">
                      <a16:creationId xmlns:a16="http://schemas.microsoft.com/office/drawing/2014/main" id="{913A6FB8-2A52-FB44-A7E1-786BA4D1FB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099" y="5915941"/>
                  <a:ext cx="9359557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084" t="-4478" b="-134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19">
              <a:extLst>
                <a:ext uri="{FF2B5EF4-FFF2-40B4-BE49-F238E27FC236}">
                  <a16:creationId xmlns:a16="http://schemas.microsoft.com/office/drawing/2014/main" id="{78DC60CB-369E-F54C-BDE7-F2BB6CF73DD1}"/>
                </a:ext>
              </a:extLst>
            </p:cNvPr>
            <p:cNvCxnSpPr/>
            <p:nvPr/>
          </p:nvCxnSpPr>
          <p:spPr>
            <a:xfrm flipV="1">
              <a:off x="6320929" y="6545949"/>
              <a:ext cx="632565" cy="41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CA45A088-EEAE-9F41-91A6-4BDE2F380A6C}"/>
              </a:ext>
            </a:extLst>
          </p:cNvPr>
          <p:cNvSpPr/>
          <p:nvPr/>
        </p:nvSpPr>
        <p:spPr>
          <a:xfrm>
            <a:off x="838200" y="1094418"/>
            <a:ext cx="9734550" cy="3419843"/>
          </a:xfrm>
          <a:prstGeom prst="wedgeRoundRectCallout">
            <a:avLst>
              <a:gd name="adj1" fmla="val 2423"/>
              <a:gd name="adj2" fmla="val 73197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+mj-lt"/>
              </a:rPr>
              <a:t>Arnulf </a:t>
            </a:r>
            <a:r>
              <a:rPr lang="en-US" altLang="zh-CN" sz="1400" dirty="0" err="1">
                <a:latin typeface="+mj-lt"/>
              </a:rPr>
              <a:t>Jentzen</a:t>
            </a:r>
            <a:r>
              <a:rPr lang="en-US" altLang="zh-CN" sz="1400" dirty="0">
                <a:latin typeface="+mj-lt"/>
              </a:rPr>
              <a:t>, </a:t>
            </a:r>
            <a:r>
              <a:rPr lang="en-US" altLang="zh-CN" sz="1400" dirty="0" err="1">
                <a:latin typeface="+mj-lt"/>
              </a:rPr>
              <a:t>Diyora</a:t>
            </a:r>
            <a:r>
              <a:rPr lang="en-US" altLang="zh-CN" sz="1400" dirty="0">
                <a:latin typeface="+mj-lt"/>
              </a:rPr>
              <a:t> </a:t>
            </a:r>
            <a:r>
              <a:rPr lang="en-US" altLang="zh-CN" sz="1400" dirty="0" err="1">
                <a:latin typeface="+mj-lt"/>
              </a:rPr>
              <a:t>Salimova</a:t>
            </a:r>
            <a:r>
              <a:rPr lang="en-US" altLang="zh-CN" sz="1400" dirty="0">
                <a:latin typeface="+mj-lt"/>
              </a:rPr>
              <a:t>, and Timo </a:t>
            </a:r>
            <a:r>
              <a:rPr lang="en-US" altLang="zh-CN" sz="1400" dirty="0" err="1">
                <a:latin typeface="+mj-lt"/>
              </a:rPr>
              <a:t>Welti</a:t>
            </a:r>
            <a:r>
              <a:rPr lang="en-US" altLang="zh-CN" sz="1400" dirty="0">
                <a:latin typeface="+mj-lt"/>
              </a:rPr>
              <a:t>. </a:t>
            </a:r>
            <a:r>
              <a:rPr lang="en-US" altLang="zh-CN" sz="1400" b="1" dirty="0">
                <a:latin typeface="+mj-lt"/>
              </a:rPr>
              <a:t>A proof that deep artificial neural networks overcome the curse of</a:t>
            </a:r>
          </a:p>
          <a:p>
            <a:r>
              <a:rPr lang="en-US" altLang="zh-CN" sz="1400" b="1" dirty="0">
                <a:latin typeface="+mj-lt"/>
              </a:rPr>
              <a:t>dimensionality in the numerical approximation of </a:t>
            </a:r>
            <a:r>
              <a:rPr lang="en-US" altLang="zh-CN" sz="1400" b="1" dirty="0" err="1">
                <a:latin typeface="+mj-lt"/>
              </a:rPr>
              <a:t>kolmogorov</a:t>
            </a:r>
            <a:r>
              <a:rPr lang="en-US" altLang="zh-CN" sz="1400" b="1" dirty="0">
                <a:latin typeface="+mj-lt"/>
              </a:rPr>
              <a:t> partial differential equations with constant diffusion</a:t>
            </a:r>
          </a:p>
          <a:p>
            <a:r>
              <a:rPr lang="en-US" altLang="zh-CN" sz="1400" b="1" dirty="0">
                <a:latin typeface="+mj-lt"/>
              </a:rPr>
              <a:t>and nonlinear drift coefficients</a:t>
            </a:r>
            <a:r>
              <a:rPr lang="en-US" altLang="zh-CN" sz="1400" dirty="0">
                <a:latin typeface="+mj-lt"/>
              </a:rPr>
              <a:t>. </a:t>
            </a:r>
            <a:r>
              <a:rPr lang="en-US" altLang="zh-CN" sz="1400" dirty="0" err="1">
                <a:latin typeface="+mj-lt"/>
              </a:rPr>
              <a:t>arXiv</a:t>
            </a:r>
            <a:r>
              <a:rPr lang="en-US" altLang="zh-CN" sz="1400" dirty="0">
                <a:latin typeface="+mj-lt"/>
              </a:rPr>
              <a:t> preprint arXiv:1809.07321, 2018.</a:t>
            </a:r>
          </a:p>
          <a:p>
            <a:endParaRPr lang="en-US" altLang="zh-CN" sz="1400" dirty="0">
              <a:latin typeface="+mj-lt"/>
            </a:endParaRPr>
          </a:p>
          <a:p>
            <a:r>
              <a:rPr lang="en-US" altLang="zh-CN" sz="1400" dirty="0">
                <a:latin typeface="+mj-lt"/>
              </a:rPr>
              <a:t>Christoph Reisinger and </a:t>
            </a:r>
            <a:r>
              <a:rPr lang="en-US" altLang="zh-CN" sz="1400" dirty="0" err="1">
                <a:latin typeface="+mj-lt"/>
              </a:rPr>
              <a:t>Yufei</a:t>
            </a:r>
            <a:r>
              <a:rPr lang="en-US" altLang="zh-CN" sz="1400" dirty="0">
                <a:latin typeface="+mj-lt"/>
              </a:rPr>
              <a:t> Zhang. </a:t>
            </a:r>
            <a:r>
              <a:rPr lang="en-US" altLang="zh-CN" sz="1400" b="1" dirty="0">
                <a:latin typeface="+mj-lt"/>
              </a:rPr>
              <a:t>Rectified deep neural networks overcome the curse of dimensionality for</a:t>
            </a:r>
          </a:p>
          <a:p>
            <a:r>
              <a:rPr lang="en-US" altLang="zh-CN" sz="1400" b="1" dirty="0" err="1">
                <a:latin typeface="+mj-lt"/>
              </a:rPr>
              <a:t>nonsmooth</a:t>
            </a:r>
            <a:r>
              <a:rPr lang="en-US" altLang="zh-CN" sz="1400" b="1" dirty="0">
                <a:latin typeface="+mj-lt"/>
              </a:rPr>
              <a:t> value functions in zero-sum games of nonlinear stiff systems</a:t>
            </a:r>
            <a:r>
              <a:rPr lang="en-US" altLang="zh-CN" sz="1400" dirty="0">
                <a:latin typeface="+mj-lt"/>
              </a:rPr>
              <a:t>. </a:t>
            </a:r>
            <a:r>
              <a:rPr lang="en-US" altLang="zh-CN" sz="1400" dirty="0" err="1">
                <a:latin typeface="+mj-lt"/>
              </a:rPr>
              <a:t>arXiv</a:t>
            </a:r>
            <a:r>
              <a:rPr lang="en-US" altLang="zh-CN" sz="1400" dirty="0">
                <a:latin typeface="+mj-lt"/>
              </a:rPr>
              <a:t> preprint arXiv:1903.06652, 2019</a:t>
            </a:r>
          </a:p>
          <a:p>
            <a:endParaRPr lang="en-US" altLang="zh-CN" sz="1400" dirty="0">
              <a:latin typeface="+mj-lt"/>
            </a:endParaRPr>
          </a:p>
          <a:p>
            <a:endParaRPr lang="en-US" altLang="zh-CN" sz="1400" dirty="0">
              <a:latin typeface="+mj-lt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two works showed using DNN to model the value function can overcome the curse of dimensionality.</a:t>
            </a:r>
          </a:p>
        </p:txBody>
      </p:sp>
    </p:spTree>
    <p:extLst>
      <p:ext uri="{BB962C8B-B14F-4D97-AF65-F5344CB8AC3E}">
        <p14:creationId xmlns:p14="http://schemas.microsoft.com/office/powerpoint/2010/main" val="368755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 descr="A screenshot of a video game&#10;&#10;Description generated with very high confidence">
            <a:extLst>
              <a:ext uri="{FF2B5EF4-FFF2-40B4-BE49-F238E27FC236}">
                <a16:creationId xmlns:a16="http://schemas.microsoft.com/office/drawing/2014/main" id="{D49799C5-DC38-4545-A088-D82A1352B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8" t="11847" r="46191" b="684"/>
          <a:stretch/>
        </p:blipFill>
        <p:spPr>
          <a:xfrm>
            <a:off x="774577" y="3209089"/>
            <a:ext cx="2810622" cy="2699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AECCC-958A-4BAF-9990-8197C7EDBC27}"/>
              </a:ext>
            </a:extLst>
          </p:cNvPr>
          <p:cNvSpPr txBox="1"/>
          <p:nvPr/>
        </p:nvSpPr>
        <p:spPr>
          <a:xfrm>
            <a:off x="3715406" y="3209090"/>
            <a:ext cx="19916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cs typeface="Calibri"/>
              </a:rPr>
              <a:t>The whole path is </a:t>
            </a:r>
            <a:r>
              <a:rPr lang="en-US" dirty="0">
                <a:solidFill>
                  <a:srgbClr val="0070C0"/>
                </a:solidFill>
              </a:rPr>
              <a:t>determined at initial time t=0​</a:t>
            </a:r>
            <a:endParaRPr lang="en-US" dirty="0">
              <a:solidFill>
                <a:srgbClr val="0070C0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4560BF-6164-46D8-8E6C-79D8E38C641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114305" y="3670755"/>
            <a:ext cx="601101" cy="11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D6726D-CDD4-4349-8533-928D2B7D68FD}"/>
              </a:ext>
            </a:extLst>
          </p:cNvPr>
          <p:cNvSpPr txBox="1"/>
          <p:nvPr/>
        </p:nvSpPr>
        <p:spPr>
          <a:xfrm>
            <a:off x="1038759" y="6200916"/>
            <a:ext cx="36724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good enough for </a:t>
            </a:r>
            <a:r>
              <a:rPr lang="en-US" dirty="0">
                <a:solidFill>
                  <a:srgbClr val="FF0000"/>
                </a:solidFill>
              </a:rPr>
              <a:t>deterministic </a:t>
            </a:r>
            <a:r>
              <a:rPr lang="en-US" dirty="0">
                <a:solidFill>
                  <a:srgbClr val="000000"/>
                </a:solidFill>
              </a:rPr>
              <a:t>optimal</a:t>
            </a:r>
            <a:r>
              <a:rPr lang="en-US" dirty="0"/>
              <a:t> control problems</a:t>
            </a:r>
            <a:endParaRPr lang="en-US" dirty="0">
              <a:cs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0E7D16-43EE-4D21-8B41-749A120D512A}"/>
              </a:ext>
            </a:extLst>
          </p:cNvPr>
          <p:cNvSpPr/>
          <p:nvPr/>
        </p:nvSpPr>
        <p:spPr>
          <a:xfrm>
            <a:off x="2207335" y="5524847"/>
            <a:ext cx="906970" cy="26353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038352-D083-40B8-95FB-E9C9A30BF1C2}"/>
              </a:ext>
            </a:extLst>
          </p:cNvPr>
          <p:cNvCxnSpPr/>
          <p:nvPr/>
        </p:nvCxnSpPr>
        <p:spPr>
          <a:xfrm flipH="1" flipV="1">
            <a:off x="2878013" y="5893560"/>
            <a:ext cx="154258" cy="386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9D4AD00D-7EB7-7E42-B7AA-82A78B36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43" y="118328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Continuous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C922141-662A-1B4E-BD33-AAF8DDF9E804}"/>
                  </a:ext>
                </a:extLst>
              </p:cNvPr>
              <p:cNvSpPr/>
              <p:nvPr/>
            </p:nvSpPr>
            <p:spPr>
              <a:xfrm>
                <a:off x="1557886" y="2229295"/>
                <a:ext cx="17069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𝑾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𝑾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C922141-662A-1B4E-BD33-AAF8DDF9E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86" y="2229295"/>
                <a:ext cx="1706942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87250B6B-F631-0D4D-BEA8-C20755325F75}"/>
              </a:ext>
            </a:extLst>
          </p:cNvPr>
          <p:cNvSpPr/>
          <p:nvPr/>
        </p:nvSpPr>
        <p:spPr>
          <a:xfrm>
            <a:off x="1172941" y="2582701"/>
            <a:ext cx="2476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cs typeface="Calibri"/>
              </a:rPr>
              <a:t>open-loop control</a:t>
            </a:r>
            <a:endParaRPr lang="zh-CN" altLang="en-US" sz="24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39C5AF-880D-5542-8075-1A79CF16FF39}"/>
              </a:ext>
            </a:extLst>
          </p:cNvPr>
          <p:cNvGrpSpPr/>
          <p:nvPr/>
        </p:nvGrpSpPr>
        <p:grpSpPr>
          <a:xfrm>
            <a:off x="2207335" y="1198746"/>
            <a:ext cx="9598011" cy="5186836"/>
            <a:chOff x="2207335" y="1198746"/>
            <a:chExt cx="9598011" cy="5186836"/>
          </a:xfrm>
        </p:grpSpPr>
        <p:pic>
          <p:nvPicPr>
            <p:cNvPr id="15" name="Picture 15" descr="A screenshot of a video game&#10;&#10;Description generated with very high confidence">
              <a:extLst>
                <a:ext uri="{FF2B5EF4-FFF2-40B4-BE49-F238E27FC236}">
                  <a16:creationId xmlns:a16="http://schemas.microsoft.com/office/drawing/2014/main" id="{F7DB84D2-E877-4BB1-B33A-4B1B6B4BB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350" t="11927" r="-1945" b="-1903"/>
            <a:stretch/>
          </p:blipFill>
          <p:spPr>
            <a:xfrm>
              <a:off x="6678547" y="3209088"/>
              <a:ext cx="2550230" cy="276614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54D670-F609-4D5A-A3F3-86386C331C36}"/>
                </a:ext>
              </a:extLst>
            </p:cNvPr>
            <p:cNvSpPr txBox="1"/>
            <p:nvPr/>
          </p:nvSpPr>
          <p:spPr>
            <a:xfrm>
              <a:off x="9353321" y="3013986"/>
              <a:ext cx="2367419" cy="65676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cs typeface="Calibri"/>
                </a:rPr>
                <a:t>adapted to encountered state x(t)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35D6F7A-AAD6-4C1F-B867-D2D32D6ACB7B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8621443" y="3342371"/>
              <a:ext cx="731878" cy="369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D84A54-702A-487B-A4C2-E0E0947396A5}"/>
                </a:ext>
              </a:extLst>
            </p:cNvPr>
            <p:cNvSpPr txBox="1"/>
            <p:nvPr/>
          </p:nvSpPr>
          <p:spPr>
            <a:xfrm>
              <a:off x="7017682" y="6016250"/>
              <a:ext cx="36724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useful for </a:t>
              </a:r>
              <a:r>
                <a:rPr lang="en-US" dirty="0">
                  <a:solidFill>
                    <a:srgbClr val="FF0000"/>
                  </a:solidFill>
                </a:rPr>
                <a:t>stochastic </a:t>
              </a:r>
              <a:r>
                <a:rPr lang="en-US" dirty="0"/>
                <a:t>optimal control</a:t>
              </a:r>
              <a:endParaRPr lang="en-US" dirty="0">
                <a:cs typeface="Calibri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2B0BCAD-5B92-4956-BBDC-5C190E2DFD4A}"/>
                </a:ext>
              </a:extLst>
            </p:cNvPr>
            <p:cNvSpPr/>
            <p:nvPr/>
          </p:nvSpPr>
          <p:spPr>
            <a:xfrm>
              <a:off x="8174576" y="5524847"/>
              <a:ext cx="853797" cy="26353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C39D6F-6112-4EE0-B7BE-EB05AF018C2A}"/>
                </a:ext>
              </a:extLst>
            </p:cNvPr>
            <p:cNvSpPr txBox="1"/>
            <p:nvPr/>
          </p:nvSpPr>
          <p:spPr>
            <a:xfrm>
              <a:off x="9062146" y="5473066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 noise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35A17B0-500E-5143-BDBD-6F791A3E28C0}"/>
                    </a:ext>
                  </a:extLst>
                </p:cNvPr>
                <p:cNvSpPr/>
                <p:nvPr/>
              </p:nvSpPr>
              <p:spPr>
                <a:xfrm>
                  <a:off x="4243311" y="1198746"/>
                  <a:ext cx="14637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1" dirty="0">
                      <a:cs typeface="Calibri"/>
                    </a:rPr>
                    <a:t>control </a:t>
                  </a:r>
                  <a14:m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  <a:cs typeface="Calibri"/>
                        </a:rPr>
                        <m:t>𝑾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35A17B0-500E-5143-BDBD-6F791A3E2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311" y="1198746"/>
                  <a:ext cx="14637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034" t="-5263" b="-26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2EC38EE6-74DF-014C-BD7C-CB36C1CE5EF9}"/>
                </a:ext>
              </a:extLst>
            </p:cNvPr>
            <p:cNvSpPr/>
            <p:nvPr/>
          </p:nvSpPr>
          <p:spPr>
            <a:xfrm rot="5400000">
              <a:off x="4805085" y="-989135"/>
              <a:ext cx="564217" cy="5759717"/>
            </a:xfrm>
            <a:prstGeom prst="leftBrace">
              <a:avLst>
                <a:gd name="adj1" fmla="val 31312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231B4F3-BF54-3E45-B8EE-597328FC3DD5}"/>
                    </a:ext>
                  </a:extLst>
                </p:cNvPr>
                <p:cNvSpPr/>
                <p:nvPr/>
              </p:nvSpPr>
              <p:spPr>
                <a:xfrm>
                  <a:off x="6856409" y="2180540"/>
                  <a:ext cx="23583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𝑾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𝑾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𝑿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𝒕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231B4F3-BF54-3E45-B8EE-597328FC3D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6409" y="2180540"/>
                  <a:ext cx="235833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A2C7471-D5A6-0348-917B-5FEAB46AA638}"/>
                </a:ext>
              </a:extLst>
            </p:cNvPr>
            <p:cNvSpPr/>
            <p:nvPr/>
          </p:nvSpPr>
          <p:spPr>
            <a:xfrm>
              <a:off x="6856409" y="2564518"/>
              <a:ext cx="2707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Calibri"/>
                </a:rPr>
                <a:t>closed-loop control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695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3492</Words>
  <Application>Microsoft Macintosh PowerPoint</Application>
  <PresentationFormat>宽屏</PresentationFormat>
  <Paragraphs>547</Paragraphs>
  <Slides>41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PingFang SC</vt:lpstr>
      <vt:lpstr>Arial</vt:lpstr>
      <vt:lpstr>Calibri</vt:lpstr>
      <vt:lpstr>Calibri Light</vt:lpstr>
      <vt:lpstr>Cambria Math</vt:lpstr>
      <vt:lpstr>Times</vt:lpstr>
      <vt:lpstr>Wingdings</vt:lpstr>
      <vt:lpstr>office theme</vt:lpstr>
      <vt:lpstr>Ordinary Differential Equations and Machine Learning</vt:lpstr>
      <vt:lpstr>Outline</vt:lpstr>
      <vt:lpstr>Neural Architecture</vt:lpstr>
      <vt:lpstr>PowerPoint 演示文稿</vt:lpstr>
      <vt:lpstr>PowerPoint 演示文稿</vt:lpstr>
      <vt:lpstr>Continuous Modeling</vt:lpstr>
      <vt:lpstr>Continuous Modeling</vt:lpstr>
      <vt:lpstr>PowerPoint 演示文稿</vt:lpstr>
      <vt:lpstr>Continuous Modeling</vt:lpstr>
      <vt:lpstr>Continuous Modeling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Chen, Xinshi</cp:lastModifiedBy>
  <cp:revision>503</cp:revision>
  <dcterms:created xsi:type="dcterms:W3CDTF">2013-07-15T20:26:40Z</dcterms:created>
  <dcterms:modified xsi:type="dcterms:W3CDTF">2019-10-28T02:09:50Z</dcterms:modified>
</cp:coreProperties>
</file>